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60" r:id="rId3"/>
    <p:sldId id="361" r:id="rId4"/>
    <p:sldId id="363" r:id="rId5"/>
    <p:sldId id="364" r:id="rId6"/>
    <p:sldId id="362" r:id="rId7"/>
    <p:sldId id="365" r:id="rId8"/>
    <p:sldId id="390" r:id="rId9"/>
    <p:sldId id="383" r:id="rId10"/>
    <p:sldId id="463" r:id="rId11"/>
    <p:sldId id="462" r:id="rId12"/>
    <p:sldId id="358" r:id="rId13"/>
  </p:sldIdLst>
  <p:sldSz cx="12192000" cy="6858000"/>
  <p:notesSz cx="6858000" cy="9144000"/>
  <p:defaultTextStyle>
    <a:defPPr>
      <a:defRPr lang="id-ID"/>
    </a:defPPr>
    <a:lvl1pPr algn="l" rtl="0" eaLnBrk="0" fontAlgn="base" hangingPunct="0">
      <a:spcBef>
        <a:spcPct val="0"/>
      </a:spcBef>
      <a:spcAft>
        <a:spcPct val="0"/>
      </a:spcAft>
      <a:defRPr kern="1200">
        <a:solidFill>
          <a:schemeClr val="tx1"/>
        </a:solidFill>
        <a:latin typeface="Calibri"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434" autoAdjust="0"/>
  </p:normalViewPr>
  <p:slideViewPr>
    <p:cSldViewPr snapToGrid="0">
      <p:cViewPr varScale="1">
        <p:scale>
          <a:sx n="133" d="100"/>
          <a:sy n="133" d="100"/>
        </p:scale>
        <p:origin x="-128" y="-1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d-ID"/>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D80E0D9-FE7E-3C40-B62C-F809B735D7D3}" type="datetimeFigureOut">
              <a:rPr lang="id-ID"/>
              <a:pPr/>
              <a:t>2/10/16</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45FA88C-AD9D-8B4B-A903-239B9B1DED44}" type="slidenum">
              <a:rPr lang="id-ID"/>
              <a:pPr/>
              <a:t>‹#›</a:t>
            </a:fld>
            <a:endParaRPr lang="id-ID"/>
          </a:p>
        </p:txBody>
      </p:sp>
    </p:spTree>
    <p:extLst>
      <p:ext uri="{BB962C8B-B14F-4D97-AF65-F5344CB8AC3E}">
        <p14:creationId xmlns:p14="http://schemas.microsoft.com/office/powerpoint/2010/main" val="20079612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5FA88C-AD9D-8B4B-A903-239B9B1DED44}" type="slidenum">
              <a:rPr lang="id-ID" smtClean="0"/>
              <a:pPr/>
              <a:t>1</a:t>
            </a:fld>
            <a:endParaRPr lang="id-ID"/>
          </a:p>
        </p:txBody>
      </p:sp>
    </p:spTree>
    <p:extLst>
      <p:ext uri="{BB962C8B-B14F-4D97-AF65-F5344CB8AC3E}">
        <p14:creationId xmlns:p14="http://schemas.microsoft.com/office/powerpoint/2010/main" val="335655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41A36C7-D631-394A-B6DD-039CF856C5AA}" type="slidenum">
              <a:rPr lang="id-ID"/>
              <a:pPr/>
              <a:t>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69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BDED80D-9EAF-B548-A758-B4CA32E0A26D}" type="datetimeFigureOut">
              <a:rPr lang="id-ID"/>
              <a:pPr/>
              <a:t>2/10/16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C25F113-3A2D-E542-AD72-2B091B603C2A}" type="slidenum">
              <a:rPr lang="id-ID"/>
              <a:pPr/>
              <a:t>‹#›</a:t>
            </a:fld>
            <a:endParaRPr lang="id-ID"/>
          </a:p>
        </p:txBody>
      </p:sp>
    </p:spTree>
    <p:extLst>
      <p:ext uri="{BB962C8B-B14F-4D97-AF65-F5344CB8AC3E}">
        <p14:creationId xmlns:p14="http://schemas.microsoft.com/office/powerpoint/2010/main" val="132160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2FE8AE6-1484-9549-B9A4-7E7447E118D2}" type="datetimeFigureOut">
              <a:rPr lang="id-ID"/>
              <a:pPr/>
              <a:t>2/10/16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0451020-D8EC-004B-8C67-8A1E5F447589}" type="slidenum">
              <a:rPr lang="id-ID"/>
              <a:pPr/>
              <a:t>‹#›</a:t>
            </a:fld>
            <a:endParaRPr lang="id-ID"/>
          </a:p>
        </p:txBody>
      </p:sp>
    </p:spTree>
    <p:extLst>
      <p:ext uri="{BB962C8B-B14F-4D97-AF65-F5344CB8AC3E}">
        <p14:creationId xmlns:p14="http://schemas.microsoft.com/office/powerpoint/2010/main" val="352152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031F169-73A9-B44C-9F16-7077A9FE0B5E}" type="datetimeFigureOut">
              <a:rPr lang="id-ID"/>
              <a:pPr/>
              <a:t>2/10/16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4F4919E-B890-3344-8BBD-85867932FDC2}" type="slidenum">
              <a:rPr lang="id-ID"/>
              <a:pPr/>
              <a:t>‹#›</a:t>
            </a:fld>
            <a:endParaRPr lang="id-ID"/>
          </a:p>
        </p:txBody>
      </p:sp>
    </p:spTree>
    <p:extLst>
      <p:ext uri="{BB962C8B-B14F-4D97-AF65-F5344CB8AC3E}">
        <p14:creationId xmlns:p14="http://schemas.microsoft.com/office/powerpoint/2010/main" val="276055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8BD4FA-BEC2-7746-86CE-7ADED358FEA2}" type="datetimeFigureOut">
              <a:rPr lang="id-ID"/>
              <a:pPr/>
              <a:t>2/10/16</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49A435F-FDBA-5448-A49A-ABEAB42A7CDB}" type="slidenum">
              <a:rPr lang="id-ID"/>
              <a:pPr/>
              <a:t>‹#›</a:t>
            </a:fld>
            <a:endParaRPr lang="id-ID"/>
          </a:p>
        </p:txBody>
      </p:sp>
    </p:spTree>
    <p:extLst>
      <p:ext uri="{BB962C8B-B14F-4D97-AF65-F5344CB8AC3E}">
        <p14:creationId xmlns:p14="http://schemas.microsoft.com/office/powerpoint/2010/main" val="128344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606C548-664E-ED40-A63E-F59D48A73C68}" type="datetimeFigureOut">
              <a:rPr lang="id-ID"/>
              <a:pPr/>
              <a:t>2/10/16</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6B7E64C-0096-AA4A-A33C-944067F04E62}" type="slidenum">
              <a:rPr lang="id-ID"/>
              <a:pPr/>
              <a:t>‹#›</a:t>
            </a:fld>
            <a:endParaRPr lang="id-ID"/>
          </a:p>
        </p:txBody>
      </p:sp>
    </p:spTree>
    <p:extLst>
      <p:ext uri="{BB962C8B-B14F-4D97-AF65-F5344CB8AC3E}">
        <p14:creationId xmlns:p14="http://schemas.microsoft.com/office/powerpoint/2010/main" val="8882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82A6710-EACF-B141-9034-770CC91CEC9C}" type="datetimeFigureOut">
              <a:rPr lang="id-ID"/>
              <a:pPr/>
              <a:t>2/10/16</a:t>
            </a:fld>
            <a:endParaRPr lang="id-ID"/>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9" name="Slide Number Placeholder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B43D011-8D23-0843-A332-94E0408CA3BC}" type="slidenum">
              <a:rPr lang="id-ID"/>
              <a:pPr/>
              <a:t>‹#›</a:t>
            </a:fld>
            <a:endParaRPr lang="id-ID"/>
          </a:p>
        </p:txBody>
      </p:sp>
    </p:spTree>
    <p:extLst>
      <p:ext uri="{BB962C8B-B14F-4D97-AF65-F5344CB8AC3E}">
        <p14:creationId xmlns:p14="http://schemas.microsoft.com/office/powerpoint/2010/main" val="419432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87F6B6E-34A4-0C43-8786-D3B199C66322}" type="datetimeFigureOut">
              <a:rPr lang="id-ID"/>
              <a:pPr/>
              <a:t>2/10/16</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5" name="Slide Number Placeholder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F6DE598-BD89-5A45-A4AE-01D91D995903}" type="slidenum">
              <a:rPr lang="id-ID"/>
              <a:pPr/>
              <a:t>‹#›</a:t>
            </a:fld>
            <a:endParaRPr lang="id-ID"/>
          </a:p>
        </p:txBody>
      </p:sp>
    </p:spTree>
    <p:extLst>
      <p:ext uri="{BB962C8B-B14F-4D97-AF65-F5344CB8AC3E}">
        <p14:creationId xmlns:p14="http://schemas.microsoft.com/office/powerpoint/2010/main" val="65031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47124E5-51EB-6B43-977A-4F3ADA36499F}" type="datetimeFigureOut">
              <a:rPr lang="id-ID"/>
              <a:pPr/>
              <a:t>2/10/16</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FB96476-13E4-D645-849B-C65BB581560C}" type="slidenum">
              <a:rPr lang="id-ID"/>
              <a:pPr/>
              <a:t>‹#›</a:t>
            </a:fld>
            <a:endParaRPr lang="id-ID"/>
          </a:p>
        </p:txBody>
      </p:sp>
    </p:spTree>
    <p:extLst>
      <p:ext uri="{BB962C8B-B14F-4D97-AF65-F5344CB8AC3E}">
        <p14:creationId xmlns:p14="http://schemas.microsoft.com/office/powerpoint/2010/main" val="288899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9FB0A12-87C4-334B-8BAA-A4E70CB8D0F7}" type="datetimeFigureOut">
              <a:rPr lang="id-ID"/>
              <a:pPr/>
              <a:t>2/10/16</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64B1605-0164-A349-9AC8-AC3867D77E8E}" type="slidenum">
              <a:rPr lang="id-ID"/>
              <a:pPr/>
              <a:t>‹#›</a:t>
            </a:fld>
            <a:endParaRPr lang="id-ID"/>
          </a:p>
        </p:txBody>
      </p:sp>
    </p:spTree>
    <p:extLst>
      <p:ext uri="{BB962C8B-B14F-4D97-AF65-F5344CB8AC3E}">
        <p14:creationId xmlns:p14="http://schemas.microsoft.com/office/powerpoint/2010/main" val="358890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43C07DD-C8B8-0943-8CD3-E4754B08604B}" type="datetimeFigureOut">
              <a:rPr lang="id-ID"/>
              <a:pPr/>
              <a:t>2/10/16</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33C93C0-2B33-2B4E-A747-A1DDB0D0D4B1}" type="slidenum">
              <a:rPr lang="id-ID"/>
              <a:pPr/>
              <a:t>‹#›</a:t>
            </a:fld>
            <a:endParaRPr lang="id-ID"/>
          </a:p>
        </p:txBody>
      </p:sp>
    </p:spTree>
    <p:extLst>
      <p:ext uri="{BB962C8B-B14F-4D97-AF65-F5344CB8AC3E}">
        <p14:creationId xmlns:p14="http://schemas.microsoft.com/office/powerpoint/2010/main" val="342100217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6.png"/><Relationship Id="rId21" Type="http://schemas.openxmlformats.org/officeDocument/2006/relationships/image" Target="../media/image7.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twitter.com%5Cfuninthesonnyc" TargetMode="Externa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8" Type="http://schemas.openxmlformats.org/officeDocument/2006/relationships/image" Target="../media/image5.png"/><Relationship Id="rId1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703922" y="6379722"/>
            <a:ext cx="11220450" cy="355600"/>
            <a:chOff x="815285" y="6516494"/>
            <a:chExt cx="11220968" cy="356018"/>
          </a:xfrm>
        </p:grpSpPr>
        <p:sp>
          <p:nvSpPr>
            <p:cNvPr id="6" name="Content Placeholder 2"/>
            <p:cNvSpPr txBox="1">
              <a:spLocks/>
            </p:cNvSpPr>
            <p:nvPr/>
          </p:nvSpPr>
          <p:spPr>
            <a:xfrm>
              <a:off x="815285" y="6516494"/>
              <a:ext cx="10520848" cy="35601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id-ID" sz="1100" dirty="0" smtClean="0">
                  <a:solidFill>
                    <a:schemeClr val="bg1">
                      <a:lumMod val="75000"/>
                    </a:schemeClr>
                  </a:solidFill>
                  <a:ea typeface="Roboto" panose="02000000000000000000" pitchFamily="2" charset="0"/>
                </a:rPr>
                <a:t>www.</a:t>
              </a:r>
              <a:r>
                <a:rPr lang="id-ID" sz="1100" dirty="0" smtClean="0">
                  <a:solidFill>
                    <a:schemeClr val="bg1">
                      <a:lumMod val="50000"/>
                    </a:schemeClr>
                  </a:solidFill>
                  <a:ea typeface="Roboto" panose="02000000000000000000" pitchFamily="2" charset="0"/>
                </a:rPr>
                <a:t>fun</a:t>
              </a:r>
              <a:r>
                <a:rPr lang="id-ID" sz="1100" dirty="0" smtClean="0">
                  <a:solidFill>
                    <a:schemeClr val="accent1"/>
                  </a:solidFill>
                  <a:ea typeface="Roboto" panose="02000000000000000000" pitchFamily="2" charset="0"/>
                </a:rPr>
                <a:t>in</a:t>
              </a:r>
              <a:r>
                <a:rPr lang="id-ID" sz="1100" dirty="0" smtClean="0">
                  <a:solidFill>
                    <a:schemeClr val="accent3"/>
                  </a:solidFill>
                  <a:ea typeface="Roboto" panose="02000000000000000000" pitchFamily="2" charset="0"/>
                </a:rPr>
                <a:t>theson</a:t>
              </a:r>
              <a:r>
                <a:rPr lang="id-ID" sz="1100" dirty="0" smtClean="0">
                  <a:solidFill>
                    <a:schemeClr val="bg1">
                      <a:lumMod val="75000"/>
                    </a:schemeClr>
                  </a:solidFill>
                  <a:ea typeface="Roboto" panose="02000000000000000000" pitchFamily="2" charset="0"/>
                </a:rPr>
                <a:t>.nyc                 </a:t>
              </a:r>
              <a:endParaRPr lang="en-US" sz="1100" dirty="0">
                <a:solidFill>
                  <a:schemeClr val="bg1">
                    <a:lumMod val="75000"/>
                  </a:schemeClr>
                </a:solidFill>
                <a:ea typeface="Roboto" panose="02000000000000000000" pitchFamily="2" charset="0"/>
              </a:endParaRPr>
            </a:p>
          </p:txBody>
        </p:sp>
        <p:grpSp>
          <p:nvGrpSpPr>
            <p:cNvPr id="1028" name="Group 6"/>
            <p:cNvGrpSpPr>
              <a:grpSpLocks noChangeAspect="1"/>
            </p:cNvGrpSpPr>
            <p:nvPr/>
          </p:nvGrpSpPr>
          <p:grpSpPr bwMode="auto">
            <a:xfrm>
              <a:off x="11556814" y="6523586"/>
              <a:ext cx="479439" cy="218277"/>
              <a:chOff x="5174774" y="2569166"/>
              <a:chExt cx="532711" cy="242528"/>
            </a:xfrm>
          </p:grpSpPr>
          <p:grpSp>
            <p:nvGrpSpPr>
              <p:cNvPr id="1040" name="Group 21"/>
              <p:cNvGrpSpPr>
                <a:grpSpLocks/>
              </p:cNvGrpSpPr>
              <p:nvPr/>
            </p:nvGrpSpPr>
            <p:grpSpPr bwMode="auto">
              <a:xfrm>
                <a:off x="5462685" y="2572354"/>
                <a:ext cx="244800" cy="239340"/>
                <a:chOff x="5462685" y="2572354"/>
                <a:chExt cx="244800" cy="239340"/>
              </a:xfrm>
            </p:grpSpPr>
            <p:sp>
              <p:nvSpPr>
                <p:cNvPr id="26" name="Oval 25"/>
                <p:cNvSpPr/>
                <p:nvPr/>
              </p:nvSpPr>
              <p:spPr>
                <a:xfrm>
                  <a:off x="5462293" y="2571881"/>
                  <a:ext cx="245192" cy="24017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7" name="Chevron 26"/>
                <p:cNvSpPr/>
                <p:nvPr/>
              </p:nvSpPr>
              <p:spPr>
                <a:xfrm>
                  <a:off x="5546964" y="2623093"/>
                  <a:ext cx="127006" cy="14480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grpSp>
          <p:grpSp>
            <p:nvGrpSpPr>
              <p:cNvPr id="1041" name="Group 22"/>
              <p:cNvGrpSpPr>
                <a:grpSpLocks/>
              </p:cNvGrpSpPr>
              <p:nvPr/>
            </p:nvGrpSpPr>
            <p:grpSpPr bwMode="auto">
              <a:xfrm rot="10800000">
                <a:off x="5174774" y="2569166"/>
                <a:ext cx="244800" cy="239339"/>
                <a:chOff x="5420353" y="2561777"/>
                <a:chExt cx="244800" cy="239339"/>
              </a:xfrm>
            </p:grpSpPr>
            <p:sp>
              <p:nvSpPr>
                <p:cNvPr id="24" name="Oval 23"/>
                <p:cNvSpPr/>
                <p:nvPr/>
              </p:nvSpPr>
              <p:spPr>
                <a:xfrm>
                  <a:off x="5419969" y="2561763"/>
                  <a:ext cx="245193" cy="24017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5" name="Chevron 24"/>
                <p:cNvSpPr/>
                <p:nvPr/>
              </p:nvSpPr>
              <p:spPr>
                <a:xfrm>
                  <a:off x="5492292" y="2604145"/>
                  <a:ext cx="125242" cy="14480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tx1"/>
                    </a:solidFill>
                  </a:endParaRPr>
                </a:p>
              </p:txBody>
            </p:sp>
          </p:grpSp>
        </p:grpSp>
      </p:grpSp>
      <p:pic>
        <p:nvPicPr>
          <p:cNvPr id="3" name="Picture 2" descr="twitter.png">
            <a:hlinkClick r:id="rId13" action="ppaction://hlinkfile"/>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7103" y="6389628"/>
            <a:ext cx="304800" cy="304800"/>
          </a:xfrm>
          <a:prstGeom prst="rect">
            <a:avLst/>
          </a:prstGeom>
        </p:spPr>
      </p:pic>
      <p:pic>
        <p:nvPicPr>
          <p:cNvPr id="4" name="Picture 3" descr="instagram.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6967" y="6376184"/>
            <a:ext cx="323052" cy="323052"/>
          </a:xfrm>
          <a:prstGeom prst="rect">
            <a:avLst/>
          </a:prstGeom>
        </p:spPr>
      </p:pic>
      <p:pic>
        <p:nvPicPr>
          <p:cNvPr id="5" name="Picture 4" descr="facebook.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73926" y="6375481"/>
            <a:ext cx="331398" cy="331398"/>
          </a:xfrm>
          <a:prstGeom prst="rect">
            <a:avLst/>
          </a:prstGeom>
        </p:spPr>
      </p:pic>
      <p:pic>
        <p:nvPicPr>
          <p:cNvPr id="29" name="Picture 28" descr="GN Logo Official.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56326" y="6013487"/>
            <a:ext cx="706016" cy="706016"/>
          </a:xfrm>
          <a:prstGeom prst="rect">
            <a:avLst/>
          </a:prstGeom>
        </p:spPr>
      </p:pic>
      <p:pic>
        <p:nvPicPr>
          <p:cNvPr id="31" name="Picture 30" descr="NTT Logo.png"/>
          <p:cNvPicPr>
            <a:picLocks noChangeAspect="1"/>
          </p:cNvPicPr>
          <p:nvPr userDrawn="1"/>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8549231" y="6013257"/>
            <a:ext cx="749477" cy="749477"/>
          </a:xfrm>
          <a:prstGeom prst="rect">
            <a:avLst/>
          </a:prstGeom>
        </p:spPr>
      </p:pic>
      <p:pic>
        <p:nvPicPr>
          <p:cNvPr id="33" name="Picture 32" descr="CityServe-CityFest.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301889" y="6064501"/>
            <a:ext cx="672587" cy="672587"/>
          </a:xfrm>
          <a:prstGeom prst="rect">
            <a:avLst/>
          </a:prstGeom>
        </p:spPr>
      </p:pic>
      <p:pic>
        <p:nvPicPr>
          <p:cNvPr id="9" name="Picture 8" descr="nygov-logo.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064750" y="6121400"/>
            <a:ext cx="1006764" cy="6096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mj-cs"/>
        </a:defRPr>
      </a:lvl1pPr>
      <a:lvl2pPr algn="l" rtl="0" fontAlgn="base">
        <a:lnSpc>
          <a:spcPct val="90000"/>
        </a:lnSpc>
        <a:spcBef>
          <a:spcPct val="0"/>
        </a:spcBef>
        <a:spcAft>
          <a:spcPct val="0"/>
        </a:spcAft>
        <a:defRPr sz="4400">
          <a:solidFill>
            <a:schemeClr val="tx1"/>
          </a:solidFill>
          <a:latin typeface="Calibri Light" charset="0"/>
          <a:ea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funintheson.nyc" TargetMode="Externa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png"/><Relationship Id="rId13"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3.jpg"/><Relationship Id="rId6" Type="http://schemas.openxmlformats.org/officeDocument/2006/relationships/image" Target="../media/image14.pn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png"/><Relationship Id="rId10"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yvideoposte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595801"/>
          </a:xfrm>
          <a:prstGeom prst="rect">
            <a:avLst/>
          </a:prstGeom>
        </p:spPr>
      </p:pic>
      <p:sp>
        <p:nvSpPr>
          <p:cNvPr id="22" name="Rectangle 21"/>
          <p:cNvSpPr/>
          <p:nvPr/>
        </p:nvSpPr>
        <p:spPr>
          <a:xfrm>
            <a:off x="4007572" y="4633162"/>
            <a:ext cx="3412281" cy="261610"/>
          </a:xfrm>
          <a:prstGeom prst="rect">
            <a:avLst/>
          </a:prstGeom>
        </p:spPr>
        <p:txBody>
          <a:bodyPr wrap="none">
            <a:spAutoFit/>
          </a:bodyPr>
          <a:lstStyle/>
          <a:p>
            <a:pPr algn="ctr" eaLnBrk="1" fontAlgn="auto" hangingPunct="1">
              <a:spcBef>
                <a:spcPts val="0"/>
              </a:spcBef>
              <a:spcAft>
                <a:spcPts val="0"/>
              </a:spcAft>
              <a:defRPr/>
            </a:pPr>
            <a:r>
              <a:rPr lang="id-ID" sz="1100" dirty="0" smtClean="0">
                <a:solidFill>
                  <a:schemeClr val="bg2">
                    <a:lumMod val="25000"/>
                  </a:schemeClr>
                </a:solidFill>
                <a:latin typeface="Roboto Medium" panose="02000000000000000000" pitchFamily="2" charset="0"/>
                <a:ea typeface="Roboto Medium" panose="02000000000000000000" pitchFamily="2" charset="0"/>
                <a:cs typeface="Open Sans Light" panose="020B0306030504020204" pitchFamily="34" charset="0"/>
              </a:rPr>
              <a:t>A Presentation for </a:t>
            </a:r>
            <a:r>
              <a:rPr lang="id-ID" sz="1100" dirty="0">
                <a:solidFill>
                  <a:schemeClr val="bg2">
                    <a:lumMod val="25000"/>
                  </a:schemeClr>
                </a:solidFill>
                <a:latin typeface="Roboto Medium" panose="02000000000000000000" pitchFamily="2" charset="0"/>
                <a:ea typeface="Roboto Medium" panose="02000000000000000000" pitchFamily="2" charset="0"/>
                <a:cs typeface="Open Sans Light" panose="020B0306030504020204" pitchFamily="34" charset="0"/>
              </a:rPr>
              <a:t> </a:t>
            </a:r>
            <a:r>
              <a:rPr lang="id-ID" sz="1100" dirty="0" smtClean="0">
                <a:solidFill>
                  <a:schemeClr val="bg2">
                    <a:lumMod val="25000"/>
                  </a:schemeClr>
                </a:solidFill>
                <a:latin typeface="Roboto Medium" panose="02000000000000000000" pitchFamily="2" charset="0"/>
                <a:ea typeface="Roboto Medium" panose="02000000000000000000" pitchFamily="2" charset="0"/>
                <a:cs typeface="Open Sans Light" panose="020B0306030504020204" pitchFamily="34" charset="0"/>
              </a:rPr>
              <a:t>Pablo Rivera of Ek Street Group   </a:t>
            </a:r>
            <a:endParaRPr lang="id-ID" sz="1100" dirty="0">
              <a:solidFill>
                <a:schemeClr val="bg2">
                  <a:lumMod val="25000"/>
                </a:schemeClr>
              </a:solidFill>
              <a:latin typeface="Roboto Medium" panose="02000000000000000000" pitchFamily="2" charset="0"/>
              <a:ea typeface="Roboto Medium" panose="02000000000000000000" pitchFamily="2" charset="0"/>
              <a:cs typeface="Open Sans Light" panose="020B0306030504020204" pitchFamily="34" charset="0"/>
            </a:endParaRPr>
          </a:p>
        </p:txBody>
      </p:sp>
      <p:grpSp>
        <p:nvGrpSpPr>
          <p:cNvPr id="23" name="Group 22"/>
          <p:cNvGrpSpPr>
            <a:grpSpLocks/>
          </p:cNvGrpSpPr>
          <p:nvPr/>
        </p:nvGrpSpPr>
        <p:grpSpPr bwMode="auto">
          <a:xfrm>
            <a:off x="3162837" y="3843837"/>
            <a:ext cx="6188360" cy="855412"/>
            <a:chOff x="4260738" y="4550715"/>
            <a:chExt cx="3443684" cy="855844"/>
          </a:xfrm>
        </p:grpSpPr>
        <p:grpSp>
          <p:nvGrpSpPr>
            <p:cNvPr id="13330" name="Group 23"/>
            <p:cNvGrpSpPr>
              <a:grpSpLocks/>
            </p:cNvGrpSpPr>
            <p:nvPr/>
          </p:nvGrpSpPr>
          <p:grpSpPr bwMode="auto">
            <a:xfrm>
              <a:off x="4260738" y="4550715"/>
              <a:ext cx="3186911" cy="855844"/>
              <a:chOff x="6720610" y="2262804"/>
              <a:chExt cx="3186911" cy="855844"/>
            </a:xfrm>
          </p:grpSpPr>
          <p:sp>
            <p:nvSpPr>
              <p:cNvPr id="33" name="Rectangle 32"/>
              <p:cNvSpPr/>
              <p:nvPr/>
            </p:nvSpPr>
            <p:spPr>
              <a:xfrm>
                <a:off x="7265601" y="2287967"/>
                <a:ext cx="492111" cy="830681"/>
              </a:xfrm>
              <a:prstGeom prst="rect">
                <a:avLst/>
              </a:prstGeom>
            </p:spPr>
            <p:txBody>
              <a:bodyPr>
                <a:spAutoFit/>
              </a:bodyPr>
              <a:lstStyle/>
              <a:p>
                <a:pPr algn="ctr" eaLnBrk="1" fontAlgn="auto" hangingPunct="1">
                  <a:spcBef>
                    <a:spcPts val="0"/>
                  </a:spcBef>
                  <a:spcAft>
                    <a:spcPts val="0"/>
                  </a:spcAft>
                  <a:defRPr/>
                </a:pPr>
                <a:endParaRPr lang="id-ID" sz="4800" b="1" spc="-150" dirty="0">
                  <a:solidFill>
                    <a:schemeClr val="accent1"/>
                  </a:solidFill>
                  <a:latin typeface="Roboto" panose="02000000000000000000" pitchFamily="2" charset="0"/>
                  <a:ea typeface="Roboto" panose="02000000000000000000" pitchFamily="2" charset="0"/>
                  <a:cs typeface="Open Sans Light" panose="020B0306030504020204" pitchFamily="34" charset="0"/>
                </a:endParaRPr>
              </a:p>
            </p:txBody>
          </p:sp>
          <p:sp>
            <p:nvSpPr>
              <p:cNvPr id="34" name="Rectangle 33"/>
              <p:cNvSpPr/>
              <p:nvPr/>
            </p:nvSpPr>
            <p:spPr>
              <a:xfrm>
                <a:off x="6720610" y="2262804"/>
                <a:ext cx="3186911" cy="831416"/>
              </a:xfrm>
              <a:prstGeom prst="rect">
                <a:avLst/>
              </a:prstGeom>
            </p:spPr>
            <p:txBody>
              <a:bodyPr wrap="square">
                <a:spAutoFit/>
              </a:bodyPr>
              <a:lstStyle/>
              <a:p>
                <a:pPr algn="ctr" eaLnBrk="1" fontAlgn="auto" hangingPunct="1">
                  <a:spcBef>
                    <a:spcPts val="0"/>
                  </a:spcBef>
                  <a:spcAft>
                    <a:spcPts val="0"/>
                  </a:spcAft>
                  <a:defRPr/>
                </a:pPr>
                <a:r>
                  <a:rPr lang="id-ID" sz="4800" b="1" spc="-150" dirty="0" smtClean="0">
                    <a:solidFill>
                      <a:schemeClr val="accent1">
                        <a:lumMod val="75000"/>
                      </a:schemeClr>
                    </a:solidFill>
                    <a:latin typeface="Roboto" panose="02000000000000000000" pitchFamily="2" charset="0"/>
                    <a:ea typeface="Roboto" panose="02000000000000000000" pitchFamily="2" charset="0"/>
                    <a:cs typeface="Open Sans Light" panose="020B0306030504020204" pitchFamily="34" charset="0"/>
                  </a:rPr>
                  <a:t>Fun </a:t>
                </a:r>
                <a:r>
                  <a:rPr lang="id-ID" sz="4800" b="1" spc="-150" dirty="0">
                    <a:solidFill>
                      <a:schemeClr val="accent1">
                        <a:lumMod val="75000"/>
                      </a:schemeClr>
                    </a:solidFill>
                    <a:latin typeface="Roboto" panose="02000000000000000000" pitchFamily="2" charset="0"/>
                    <a:ea typeface="Roboto" panose="02000000000000000000" pitchFamily="2" charset="0"/>
                    <a:cs typeface="Open Sans Light" panose="020B0306030504020204" pitchFamily="34" charset="0"/>
                  </a:rPr>
                  <a:t>I</a:t>
                </a:r>
                <a:r>
                  <a:rPr lang="id-ID" sz="4800" b="1" spc="-150" dirty="0" smtClean="0">
                    <a:solidFill>
                      <a:schemeClr val="accent1">
                        <a:lumMod val="75000"/>
                      </a:schemeClr>
                    </a:solidFill>
                    <a:latin typeface="Roboto" panose="02000000000000000000" pitchFamily="2" charset="0"/>
                    <a:ea typeface="Roboto" panose="02000000000000000000" pitchFamily="2" charset="0"/>
                    <a:cs typeface="Open Sans Light" panose="020B0306030504020204" pitchFamily="34" charset="0"/>
                  </a:rPr>
                  <a:t>n The Son NYC </a:t>
                </a:r>
                <a:endParaRPr lang="id-ID" sz="4800" b="1" spc="-150" dirty="0">
                  <a:solidFill>
                    <a:schemeClr val="accent1">
                      <a:lumMod val="75000"/>
                    </a:schemeClr>
                  </a:solidFill>
                  <a:latin typeface="Roboto" panose="02000000000000000000" pitchFamily="2" charset="0"/>
                  <a:ea typeface="Roboto" panose="02000000000000000000" pitchFamily="2" charset="0"/>
                  <a:cs typeface="Open Sans Light" panose="020B0306030504020204" pitchFamily="34" charset="0"/>
                </a:endParaRPr>
              </a:p>
            </p:txBody>
          </p:sp>
        </p:grpSp>
        <p:grpSp>
          <p:nvGrpSpPr>
            <p:cNvPr id="13332" name="Group 25"/>
            <p:cNvGrpSpPr>
              <a:grpSpLocks/>
            </p:cNvGrpSpPr>
            <p:nvPr/>
          </p:nvGrpSpPr>
          <p:grpSpPr bwMode="auto">
            <a:xfrm>
              <a:off x="6074687" y="4575562"/>
              <a:ext cx="757954" cy="830997"/>
              <a:chOff x="7000495" y="2287651"/>
              <a:chExt cx="757954" cy="830997"/>
            </a:xfrm>
          </p:grpSpPr>
          <p:sp>
            <p:nvSpPr>
              <p:cNvPr id="31" name="Rectangle 30"/>
              <p:cNvSpPr/>
              <p:nvPr/>
            </p:nvSpPr>
            <p:spPr>
              <a:xfrm>
                <a:off x="7265019" y="2287967"/>
                <a:ext cx="493698" cy="830681"/>
              </a:xfrm>
              <a:prstGeom prst="rect">
                <a:avLst/>
              </a:prstGeom>
            </p:spPr>
            <p:txBody>
              <a:bodyPr>
                <a:spAutoFit/>
              </a:bodyPr>
              <a:lstStyle/>
              <a:p>
                <a:pPr algn="ctr" eaLnBrk="1" fontAlgn="auto" hangingPunct="1">
                  <a:spcBef>
                    <a:spcPts val="0"/>
                  </a:spcBef>
                  <a:spcAft>
                    <a:spcPts val="0"/>
                  </a:spcAft>
                  <a:defRPr/>
                </a:pPr>
                <a:endParaRPr lang="id-ID" sz="4800" b="1" spc="-150" dirty="0">
                  <a:solidFill>
                    <a:schemeClr val="accent3"/>
                  </a:solidFill>
                  <a:latin typeface="Roboto" panose="02000000000000000000" pitchFamily="2" charset="0"/>
                  <a:ea typeface="Roboto" panose="02000000000000000000" pitchFamily="2" charset="0"/>
                  <a:cs typeface="Open Sans Light" panose="020B0306030504020204" pitchFamily="34" charset="0"/>
                </a:endParaRPr>
              </a:p>
            </p:txBody>
          </p:sp>
          <p:sp>
            <p:nvSpPr>
              <p:cNvPr id="32" name="Rectangle 31"/>
              <p:cNvSpPr/>
              <p:nvPr/>
            </p:nvSpPr>
            <p:spPr>
              <a:xfrm>
                <a:off x="6999913" y="2287967"/>
                <a:ext cx="493699" cy="830681"/>
              </a:xfrm>
              <a:prstGeom prst="rect">
                <a:avLst/>
              </a:prstGeom>
            </p:spPr>
            <p:txBody>
              <a:bodyPr>
                <a:spAutoFit/>
              </a:bodyPr>
              <a:lstStyle/>
              <a:p>
                <a:pPr algn="ctr" eaLnBrk="1" fontAlgn="auto" hangingPunct="1">
                  <a:spcBef>
                    <a:spcPts val="0"/>
                  </a:spcBef>
                  <a:spcAft>
                    <a:spcPts val="0"/>
                  </a:spcAft>
                  <a:defRPr/>
                </a:pPr>
                <a:endParaRPr lang="id-ID" sz="4800" b="1" spc="-150" dirty="0">
                  <a:solidFill>
                    <a:schemeClr val="accent3">
                      <a:lumMod val="75000"/>
                    </a:schemeClr>
                  </a:solidFill>
                  <a:latin typeface="Roboto" panose="02000000000000000000" pitchFamily="2" charset="0"/>
                  <a:ea typeface="Roboto" panose="02000000000000000000" pitchFamily="2" charset="0"/>
                  <a:cs typeface="Open Sans Light" panose="020B0306030504020204" pitchFamily="34" charset="0"/>
                </a:endParaRPr>
              </a:p>
            </p:txBody>
          </p:sp>
        </p:grpSp>
        <p:sp>
          <p:nvSpPr>
            <p:cNvPr id="27" name="Rectangle 26"/>
            <p:cNvSpPr/>
            <p:nvPr/>
          </p:nvSpPr>
          <p:spPr>
            <a:xfrm>
              <a:off x="6717025" y="4574289"/>
              <a:ext cx="407976" cy="830682"/>
            </a:xfrm>
            <a:prstGeom prst="rect">
              <a:avLst/>
            </a:prstGeom>
          </p:spPr>
          <p:txBody>
            <a:bodyPr>
              <a:spAutoFit/>
            </a:bodyPr>
            <a:lstStyle/>
            <a:p>
              <a:pPr eaLnBrk="1" fontAlgn="auto" hangingPunct="1">
                <a:spcBef>
                  <a:spcPts val="0"/>
                </a:spcBef>
                <a:spcAft>
                  <a:spcPts val="0"/>
                </a:spcAft>
                <a:defRPr/>
              </a:pPr>
              <a:endParaRPr lang="id-ID" sz="4800" b="1" dirty="0">
                <a:solidFill>
                  <a:schemeClr val="bg2">
                    <a:lumMod val="10000"/>
                  </a:schemeClr>
                </a:solidFill>
                <a:latin typeface="Roboto" panose="02000000000000000000" pitchFamily="2" charset="0"/>
                <a:ea typeface="Roboto" panose="02000000000000000000" pitchFamily="2" charset="0"/>
                <a:cs typeface="Open Sans Light" panose="020B0306030504020204" pitchFamily="34" charset="0"/>
              </a:endParaRPr>
            </a:p>
          </p:txBody>
        </p:sp>
        <p:grpSp>
          <p:nvGrpSpPr>
            <p:cNvPr id="13334" name="Group 27"/>
            <p:cNvGrpSpPr>
              <a:grpSpLocks/>
            </p:cNvGrpSpPr>
            <p:nvPr/>
          </p:nvGrpSpPr>
          <p:grpSpPr bwMode="auto">
            <a:xfrm>
              <a:off x="7031315" y="4739916"/>
              <a:ext cx="673107" cy="623248"/>
              <a:chOff x="7000495" y="2287651"/>
              <a:chExt cx="673107" cy="623248"/>
            </a:xfrm>
          </p:grpSpPr>
          <p:sp>
            <p:nvSpPr>
              <p:cNvPr id="29" name="Rectangle 28"/>
              <p:cNvSpPr/>
              <p:nvPr/>
            </p:nvSpPr>
            <p:spPr>
              <a:xfrm>
                <a:off x="7000495" y="2287651"/>
                <a:ext cx="492603" cy="623248"/>
              </a:xfrm>
              <a:prstGeom prst="rect">
                <a:avLst/>
              </a:prstGeom>
            </p:spPr>
            <p:txBody>
              <a:bodyPr>
                <a:spAutoFit/>
              </a:bodyPr>
              <a:lstStyle/>
              <a:p>
                <a:pPr algn="ctr" eaLnBrk="1" fontAlgn="auto" hangingPunct="1">
                  <a:spcBef>
                    <a:spcPts val="0"/>
                  </a:spcBef>
                  <a:spcAft>
                    <a:spcPts val="0"/>
                  </a:spcAft>
                  <a:defRPr/>
                </a:pPr>
                <a:endParaRPr lang="id-ID" sz="3450" b="1" spc="-150" dirty="0">
                  <a:ln w="19050">
                    <a:solidFill>
                      <a:schemeClr val="bg2">
                        <a:lumMod val="10000"/>
                      </a:schemeClr>
                    </a:solidFill>
                  </a:ln>
                  <a:solidFill>
                    <a:schemeClr val="bg2">
                      <a:lumMod val="10000"/>
                    </a:schemeClr>
                  </a:solidFill>
                  <a:latin typeface="Roboto" panose="02000000000000000000" pitchFamily="2" charset="0"/>
                  <a:ea typeface="Roboto" panose="02000000000000000000" pitchFamily="2" charset="0"/>
                  <a:cs typeface="Open Sans Light" panose="020B0306030504020204" pitchFamily="34" charset="0"/>
                </a:endParaRPr>
              </a:p>
            </p:txBody>
          </p:sp>
          <p:sp>
            <p:nvSpPr>
              <p:cNvPr id="30" name="Rectangle 29"/>
              <p:cNvSpPr/>
              <p:nvPr/>
            </p:nvSpPr>
            <p:spPr>
              <a:xfrm>
                <a:off x="7180999" y="2287651"/>
                <a:ext cx="492603" cy="623248"/>
              </a:xfrm>
              <a:prstGeom prst="rect">
                <a:avLst/>
              </a:prstGeom>
            </p:spPr>
            <p:txBody>
              <a:bodyPr>
                <a:spAutoFit/>
              </a:bodyPr>
              <a:lstStyle/>
              <a:p>
                <a:pPr algn="ctr" eaLnBrk="1" fontAlgn="auto" hangingPunct="1">
                  <a:spcBef>
                    <a:spcPts val="0"/>
                  </a:spcBef>
                  <a:spcAft>
                    <a:spcPts val="0"/>
                  </a:spcAft>
                  <a:defRPr/>
                </a:pPr>
                <a:endParaRPr lang="id-ID" sz="3450" b="1" spc="-150" dirty="0">
                  <a:ln w="19050">
                    <a:solidFill>
                      <a:schemeClr val="bg2">
                        <a:lumMod val="10000"/>
                      </a:schemeClr>
                    </a:solidFill>
                  </a:ln>
                  <a:solidFill>
                    <a:schemeClr val="bg2">
                      <a:lumMod val="10000"/>
                    </a:schemeClr>
                  </a:solidFill>
                  <a:latin typeface="Roboto" panose="02000000000000000000" pitchFamily="2" charset="0"/>
                  <a:ea typeface="Roboto" panose="02000000000000000000" pitchFamily="2" charset="0"/>
                  <a:cs typeface="Open Sans Light" panose="020B0306030504020204" pitchFamily="34" charset="0"/>
                </a:endParaRPr>
              </a:p>
            </p:txBody>
          </p:sp>
        </p:grpSp>
      </p:grpSp>
      <p:pic>
        <p:nvPicPr>
          <p:cNvPr id="3" name="Picture 2" descr="FITS_logo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568" y="5027255"/>
            <a:ext cx="1289963" cy="133470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fld id="{79980E79-9D7B-CE49-BBBF-15D73C421C10}" type="slidenum">
                <a:rPr lang="id-ID" sz="1400">
                  <a:solidFill>
                    <a:srgbClr val="868AD1"/>
                  </a:solidFill>
                  <a:latin typeface="Roboto" charset="0"/>
                  <a:cs typeface="Roboto" charset="0"/>
                </a:rPr>
                <a:pPr algn="ctr" eaLnBrk="1" hangingPunct="1"/>
                <a:t>10</a:t>
              </a:fld>
              <a:endParaRPr lang="id-ID" sz="1400">
                <a:solidFill>
                  <a:srgbClr val="868AD1"/>
                </a:solidFill>
                <a:latin typeface="Roboto" charset="0"/>
                <a:cs typeface="Roboto" charset="0"/>
              </a:endParaRPr>
            </a:p>
          </p:txBody>
        </p:sp>
      </p:grpSp>
      <p:grpSp>
        <p:nvGrpSpPr>
          <p:cNvPr id="7" name="组合 1"/>
          <p:cNvGrpSpPr>
            <a:grpSpLocks/>
          </p:cNvGrpSpPr>
          <p:nvPr/>
        </p:nvGrpSpPr>
        <p:grpSpPr bwMode="auto">
          <a:xfrm>
            <a:off x="1991633" y="3598507"/>
            <a:ext cx="7371418" cy="3259491"/>
            <a:chOff x="262341" y="2186967"/>
            <a:chExt cx="6669200" cy="3786793"/>
          </a:xfrm>
        </p:grpSpPr>
        <p:grpSp>
          <p:nvGrpSpPr>
            <p:cNvPr id="52246" name="Gruppe 81"/>
            <p:cNvGrpSpPr>
              <a:grpSpLocks/>
            </p:cNvGrpSpPr>
            <p:nvPr/>
          </p:nvGrpSpPr>
          <p:grpSpPr bwMode="auto">
            <a:xfrm flipH="1">
              <a:off x="262341" y="5233985"/>
              <a:ext cx="2012648" cy="739775"/>
              <a:chOff x="521970" y="5189221"/>
              <a:chExt cx="8237422" cy="480487"/>
            </a:xfrm>
          </p:grpSpPr>
          <p:sp>
            <p:nvSpPr>
              <p:cNvPr id="41" name="Rektangel 23"/>
              <p:cNvSpPr>
                <a:spLocks noChangeArrowheads="1"/>
              </p:cNvSpPr>
              <p:nvPr/>
            </p:nvSpPr>
            <p:spPr bwMode="auto">
              <a:xfrm>
                <a:off x="553174" y="5357059"/>
                <a:ext cx="8206218" cy="312649"/>
              </a:xfrm>
              <a:prstGeom prst="rect">
                <a:avLst/>
              </a:prstGeom>
              <a:solidFill>
                <a:schemeClr val="bg2">
                  <a:lumMod val="75000"/>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indent="-342900" eaLnBrk="1" fontAlgn="auto" hangingPunct="1">
                  <a:spcBef>
                    <a:spcPts val="0"/>
                  </a:spcBef>
                  <a:spcAft>
                    <a:spcPts val="0"/>
                  </a:spcAft>
                  <a:defRPr/>
                </a:pPr>
                <a:endParaRPr lang="zh-CN" altLang="en-US" sz="1400" b="1" noProof="1">
                  <a:solidFill>
                    <a:srgbClr val="FFFFFF"/>
                  </a:solidFill>
                  <a:latin typeface="微软雅黑"/>
                  <a:ea typeface="微软雅黑"/>
                </a:endParaRPr>
              </a:p>
            </p:txBody>
          </p:sp>
          <p:sp>
            <p:nvSpPr>
              <p:cNvPr id="42" name="Ligebenet trapez 25"/>
              <p:cNvSpPr/>
              <p:nvPr/>
            </p:nvSpPr>
            <p:spPr>
              <a:xfrm>
                <a:off x="520685" y="5189354"/>
                <a:ext cx="8238707" cy="167705"/>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sp>
          <p:nvSpPr>
            <p:cNvPr id="9" name="Rektangel 23"/>
            <p:cNvSpPr>
              <a:spLocks noChangeArrowheads="1"/>
            </p:cNvSpPr>
            <p:nvPr/>
          </p:nvSpPr>
          <p:spPr bwMode="auto">
            <a:xfrm flipH="1">
              <a:off x="917982" y="5011027"/>
              <a:ext cx="2005025" cy="481367"/>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eaLnBrk="1" fontAlgn="auto" hangingPunct="1">
                <a:spcBef>
                  <a:spcPts val="0"/>
                </a:spcBef>
                <a:spcAft>
                  <a:spcPts val="0"/>
                </a:spcAft>
                <a:defRPr/>
              </a:pPr>
              <a:endParaRPr lang="zh-CN" altLang="en-US" sz="1400" b="1" noProof="1">
                <a:solidFill>
                  <a:srgbClr val="FFFFFF"/>
                </a:solidFill>
                <a:latin typeface="微软雅黑"/>
                <a:ea typeface="微软雅黑"/>
              </a:endParaRPr>
            </a:p>
          </p:txBody>
        </p:sp>
        <p:sp>
          <p:nvSpPr>
            <p:cNvPr id="10" name="Ligebenet trapez 25"/>
            <p:cNvSpPr/>
            <p:nvPr/>
          </p:nvSpPr>
          <p:spPr bwMode="auto">
            <a:xfrm flipH="1">
              <a:off x="917982" y="4752822"/>
              <a:ext cx="2012962" cy="258204"/>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nvGrpSpPr>
            <p:cNvPr id="52249" name="Gruppe 81"/>
            <p:cNvGrpSpPr>
              <a:grpSpLocks/>
            </p:cNvGrpSpPr>
            <p:nvPr/>
          </p:nvGrpSpPr>
          <p:grpSpPr bwMode="auto">
            <a:xfrm flipH="1">
              <a:off x="1705216" y="4275136"/>
              <a:ext cx="2012648" cy="739775"/>
              <a:chOff x="521970" y="5189221"/>
              <a:chExt cx="8237422" cy="480487"/>
            </a:xfrm>
          </p:grpSpPr>
          <p:sp>
            <p:nvSpPr>
              <p:cNvPr id="52272" name="Rektangel 23"/>
              <p:cNvSpPr>
                <a:spLocks noChangeArrowheads="1"/>
              </p:cNvSpPr>
              <p:nvPr/>
            </p:nvSpPr>
            <p:spPr bwMode="auto">
              <a:xfrm>
                <a:off x="555524" y="5357289"/>
                <a:ext cx="8203868" cy="3124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eaLnBrk="1" hangingPunct="1"/>
                <a:endParaRPr sz="1400" b="1" noProof="1">
                  <a:solidFill>
                    <a:srgbClr val="FFFFFF"/>
                  </a:solidFill>
                  <a:latin typeface="微软雅黑" charset="0"/>
                  <a:ea typeface="微软雅黑" charset="0"/>
                  <a:cs typeface="微软雅黑" charset="0"/>
                </a:endParaRPr>
              </a:p>
            </p:txBody>
          </p:sp>
          <p:sp>
            <p:nvSpPr>
              <p:cNvPr id="40" name="Ligebenet trapez 25"/>
              <p:cNvSpPr/>
              <p:nvPr/>
            </p:nvSpPr>
            <p:spPr>
              <a:xfrm>
                <a:off x="519989" y="5189227"/>
                <a:ext cx="8238707" cy="167705"/>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grpSp>
          <p:nvGrpSpPr>
            <p:cNvPr id="52250" name="Gruppe 81"/>
            <p:cNvGrpSpPr>
              <a:grpSpLocks/>
            </p:cNvGrpSpPr>
            <p:nvPr/>
          </p:nvGrpSpPr>
          <p:grpSpPr bwMode="auto">
            <a:xfrm flipH="1">
              <a:off x="2557824" y="3795711"/>
              <a:ext cx="2012648" cy="739775"/>
              <a:chOff x="521970" y="5189221"/>
              <a:chExt cx="8237422" cy="480487"/>
            </a:xfrm>
          </p:grpSpPr>
          <p:sp>
            <p:nvSpPr>
              <p:cNvPr id="52270" name="Rektangel 23"/>
              <p:cNvSpPr>
                <a:spLocks noChangeArrowheads="1"/>
              </p:cNvSpPr>
              <p:nvPr/>
            </p:nvSpPr>
            <p:spPr bwMode="auto">
              <a:xfrm>
                <a:off x="555524" y="5357289"/>
                <a:ext cx="8203868" cy="3124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eaLnBrk="1" hangingPunct="1"/>
                <a:endParaRPr sz="1400" b="1" noProof="1">
                  <a:solidFill>
                    <a:srgbClr val="FFFFFF"/>
                  </a:solidFill>
                  <a:latin typeface="微软雅黑" charset="0"/>
                  <a:ea typeface="微软雅黑" charset="0"/>
                  <a:cs typeface="微软雅黑" charset="0"/>
                </a:endParaRPr>
              </a:p>
            </p:txBody>
          </p:sp>
          <p:sp>
            <p:nvSpPr>
              <p:cNvPr id="38" name="Ligebenet trapez 25"/>
              <p:cNvSpPr/>
              <p:nvPr/>
            </p:nvSpPr>
            <p:spPr>
              <a:xfrm>
                <a:off x="520460" y="5189164"/>
                <a:ext cx="8238707" cy="167705"/>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grpSp>
          <p:nvGrpSpPr>
            <p:cNvPr id="52251" name="Gruppe 81"/>
            <p:cNvGrpSpPr>
              <a:grpSpLocks/>
            </p:cNvGrpSpPr>
            <p:nvPr/>
          </p:nvGrpSpPr>
          <p:grpSpPr bwMode="auto">
            <a:xfrm flipH="1">
              <a:off x="3344847" y="3317874"/>
              <a:ext cx="2012648" cy="739775"/>
              <a:chOff x="521970" y="5189221"/>
              <a:chExt cx="8237422" cy="480487"/>
            </a:xfrm>
          </p:grpSpPr>
          <p:sp>
            <p:nvSpPr>
              <p:cNvPr id="35" name="Rektangel 23"/>
              <p:cNvSpPr>
                <a:spLocks noChangeArrowheads="1"/>
              </p:cNvSpPr>
              <p:nvPr/>
            </p:nvSpPr>
            <p:spPr bwMode="auto">
              <a:xfrm>
                <a:off x="551385" y="5356971"/>
                <a:ext cx="8206218" cy="3126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eaLnBrk="1" fontAlgn="auto" hangingPunct="1">
                  <a:spcBef>
                    <a:spcPts val="0"/>
                  </a:spcBef>
                  <a:spcAft>
                    <a:spcPts val="0"/>
                  </a:spcAft>
                  <a:defRPr/>
                </a:pPr>
                <a:endParaRPr lang="zh-CN" altLang="en-US" sz="1400" b="1" noProof="1">
                  <a:solidFill>
                    <a:srgbClr val="FFFFFF"/>
                  </a:solidFill>
                  <a:latin typeface="微软雅黑"/>
                  <a:ea typeface="微软雅黑"/>
                </a:endParaRPr>
              </a:p>
            </p:txBody>
          </p:sp>
          <p:sp>
            <p:nvSpPr>
              <p:cNvPr id="36" name="Ligebenet trapez 25"/>
              <p:cNvSpPr/>
              <p:nvPr/>
            </p:nvSpPr>
            <p:spPr>
              <a:xfrm>
                <a:off x="518896" y="5189266"/>
                <a:ext cx="8238707" cy="167705"/>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grpSp>
          <p:nvGrpSpPr>
            <p:cNvPr id="52252" name="Gruppe 81"/>
            <p:cNvGrpSpPr>
              <a:grpSpLocks/>
            </p:cNvGrpSpPr>
            <p:nvPr/>
          </p:nvGrpSpPr>
          <p:grpSpPr bwMode="auto">
            <a:xfrm flipH="1">
              <a:off x="4131870" y="2838449"/>
              <a:ext cx="2012648" cy="739775"/>
              <a:chOff x="521970" y="5189221"/>
              <a:chExt cx="8237422" cy="480487"/>
            </a:xfrm>
          </p:grpSpPr>
          <p:sp>
            <p:nvSpPr>
              <p:cNvPr id="33" name="Rektangel 23"/>
              <p:cNvSpPr>
                <a:spLocks noChangeArrowheads="1"/>
              </p:cNvSpPr>
              <p:nvPr/>
            </p:nvSpPr>
            <p:spPr bwMode="auto">
              <a:xfrm>
                <a:off x="556317" y="5356908"/>
                <a:ext cx="8206222" cy="31265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eaLnBrk="1" fontAlgn="auto" hangingPunct="1">
                  <a:spcBef>
                    <a:spcPts val="0"/>
                  </a:spcBef>
                  <a:spcAft>
                    <a:spcPts val="0"/>
                  </a:spcAft>
                  <a:defRPr/>
                </a:pPr>
                <a:endParaRPr lang="zh-CN" altLang="en-US" sz="1400" b="1" noProof="1">
                  <a:solidFill>
                    <a:srgbClr val="FFFFFF"/>
                  </a:solidFill>
                  <a:latin typeface="微软雅黑"/>
                  <a:ea typeface="微软雅黑"/>
                </a:endParaRPr>
              </a:p>
            </p:txBody>
          </p:sp>
          <p:sp>
            <p:nvSpPr>
              <p:cNvPr id="34" name="Ligebenet trapez 25"/>
              <p:cNvSpPr/>
              <p:nvPr/>
            </p:nvSpPr>
            <p:spPr>
              <a:xfrm>
                <a:off x="523832" y="5189203"/>
                <a:ext cx="8238707" cy="167705"/>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grpSp>
          <p:nvGrpSpPr>
            <p:cNvPr id="52253" name="Gruppe 81"/>
            <p:cNvGrpSpPr>
              <a:grpSpLocks/>
            </p:cNvGrpSpPr>
            <p:nvPr/>
          </p:nvGrpSpPr>
          <p:grpSpPr bwMode="auto">
            <a:xfrm flipH="1">
              <a:off x="4918893" y="2371724"/>
              <a:ext cx="2012648" cy="739775"/>
              <a:chOff x="521970" y="5189221"/>
              <a:chExt cx="8237422" cy="480487"/>
            </a:xfrm>
          </p:grpSpPr>
          <p:sp>
            <p:nvSpPr>
              <p:cNvPr id="31" name="Rektangel 23"/>
              <p:cNvSpPr>
                <a:spLocks noChangeArrowheads="1"/>
              </p:cNvSpPr>
              <p:nvPr/>
            </p:nvSpPr>
            <p:spPr bwMode="auto">
              <a:xfrm>
                <a:off x="554758" y="5356982"/>
                <a:ext cx="8206222" cy="31264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eaLnBrk="1" fontAlgn="auto" hangingPunct="1">
                  <a:spcBef>
                    <a:spcPts val="0"/>
                  </a:spcBef>
                  <a:spcAft>
                    <a:spcPts val="0"/>
                  </a:spcAft>
                  <a:defRPr/>
                </a:pPr>
                <a:endParaRPr lang="zh-CN" altLang="en-US" sz="1400" b="1" noProof="1">
                  <a:solidFill>
                    <a:srgbClr val="FFFFFF"/>
                  </a:solidFill>
                  <a:latin typeface="微软雅黑"/>
                  <a:ea typeface="微软雅黑"/>
                </a:endParaRPr>
              </a:p>
            </p:txBody>
          </p:sp>
          <p:sp>
            <p:nvSpPr>
              <p:cNvPr id="32" name="Ligebenet trapez 25"/>
              <p:cNvSpPr/>
              <p:nvPr/>
            </p:nvSpPr>
            <p:spPr>
              <a:xfrm>
                <a:off x="522273" y="5189277"/>
                <a:ext cx="8238707" cy="167705"/>
              </a:xfrm>
              <a:prstGeom prst="trapezoid">
                <a:avLst>
                  <a:gd name="adj" fmla="val 160887"/>
                </a:avLst>
              </a:prstGeom>
              <a:solidFill>
                <a:schemeClr val="bg2">
                  <a:lumMod val="90000"/>
                </a:schemeClr>
              </a:solidFill>
              <a:ln w="25400" cap="flat" cmpd="sng" algn="ctr">
                <a:noFill/>
                <a:prstDash val="solid"/>
              </a:ln>
              <a:effectLst/>
            </p:spPr>
            <p:txBody>
              <a:bodyPr anchor="ctr"/>
              <a:lstStyle/>
              <a:p>
                <a:pPr indent="-342900" eaLnBrk="1" fontAlgn="auto" hangingPunct="1">
                  <a:spcBef>
                    <a:spcPts val="0"/>
                  </a:spcBef>
                  <a:spcAft>
                    <a:spcPts val="0"/>
                  </a:spcAft>
                  <a:defRPr/>
                </a:pPr>
                <a:endParaRPr lang="en-US" sz="1400" b="1" noProof="1">
                  <a:solidFill>
                    <a:srgbClr val="FFFFFF"/>
                  </a:solidFill>
                  <a:latin typeface="微软雅黑"/>
                  <a:ea typeface="微软雅黑"/>
                </a:endParaRPr>
              </a:p>
            </p:txBody>
          </p:sp>
        </p:grpSp>
        <p:sp>
          <p:nvSpPr>
            <p:cNvPr id="18" name="Line 33"/>
            <p:cNvSpPr>
              <a:spLocks noChangeShapeType="1"/>
            </p:cNvSpPr>
            <p:nvPr/>
          </p:nvSpPr>
          <p:spPr bwMode="auto">
            <a:xfrm flipH="1" flipV="1">
              <a:off x="2027079" y="3170649"/>
              <a:ext cx="3264" cy="1161096"/>
            </a:xfrm>
            <a:prstGeom prst="line">
              <a:avLst/>
            </a:prstGeom>
            <a:noFill/>
            <a:ln w="19050">
              <a:solidFill>
                <a:schemeClr val="bg1">
                  <a:lumMod val="50000"/>
                </a:schemeClr>
              </a:solidFill>
              <a:prstDash val="sysDot"/>
              <a:round/>
              <a:headEnd type="none"/>
              <a:tailEnd type="oval" w="sm" len="sm"/>
            </a:ln>
            <a:effectLst/>
          </p:spPr>
          <p:txBody>
            <a:bodyPr/>
            <a:lstStyle/>
            <a:p>
              <a:pPr eaLnBrk="1" fontAlgn="auto" hangingPunct="1">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sp>
          <p:nvSpPr>
            <p:cNvPr id="20" name="Line 33"/>
            <p:cNvSpPr>
              <a:spLocks noChangeShapeType="1"/>
            </p:cNvSpPr>
            <p:nvPr/>
          </p:nvSpPr>
          <p:spPr bwMode="auto">
            <a:xfrm flipV="1">
              <a:off x="465053" y="3063060"/>
              <a:ext cx="6107" cy="2399259"/>
            </a:xfrm>
            <a:prstGeom prst="line">
              <a:avLst/>
            </a:prstGeom>
            <a:noFill/>
            <a:ln w="19050">
              <a:solidFill>
                <a:schemeClr val="bg1">
                  <a:lumMod val="50000"/>
                </a:schemeClr>
              </a:solidFill>
              <a:prstDash val="sysDot"/>
              <a:round/>
              <a:headEnd type="none"/>
              <a:tailEnd type="oval" w="sm" len="sm"/>
            </a:ln>
            <a:effectLst/>
          </p:spPr>
          <p:txBody>
            <a:bodyPr/>
            <a:lstStyle/>
            <a:p>
              <a:pPr eaLnBrk="1" fontAlgn="auto" hangingPunct="1">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sp>
          <p:nvSpPr>
            <p:cNvPr id="24" name="Line 33"/>
            <p:cNvSpPr>
              <a:spLocks noChangeShapeType="1"/>
            </p:cNvSpPr>
            <p:nvPr/>
          </p:nvSpPr>
          <p:spPr bwMode="auto">
            <a:xfrm flipH="1" flipV="1">
              <a:off x="4432768" y="2186967"/>
              <a:ext cx="3794" cy="873414"/>
            </a:xfrm>
            <a:prstGeom prst="line">
              <a:avLst/>
            </a:prstGeom>
            <a:noFill/>
            <a:ln w="19050">
              <a:solidFill>
                <a:schemeClr val="bg1">
                  <a:lumMod val="50000"/>
                </a:schemeClr>
              </a:solidFill>
              <a:prstDash val="sysDot"/>
              <a:round/>
              <a:headEnd type="none"/>
              <a:tailEnd type="oval" w="sm" len="sm"/>
            </a:ln>
            <a:effectLst/>
          </p:spPr>
          <p:txBody>
            <a:bodyPr/>
            <a:lstStyle/>
            <a:p>
              <a:pPr eaLnBrk="1" fontAlgn="auto" hangingPunct="1">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grpSp>
      <p:grpSp>
        <p:nvGrpSpPr>
          <p:cNvPr id="44" name="Group 43"/>
          <p:cNvGrpSpPr>
            <a:grpSpLocks/>
          </p:cNvGrpSpPr>
          <p:nvPr/>
        </p:nvGrpSpPr>
        <p:grpSpPr bwMode="auto">
          <a:xfrm>
            <a:off x="304261" y="1895429"/>
            <a:ext cx="2513474" cy="3065745"/>
            <a:chOff x="2295966" y="1520387"/>
            <a:chExt cx="2706259" cy="889238"/>
          </a:xfrm>
        </p:grpSpPr>
        <p:sp>
          <p:nvSpPr>
            <p:cNvPr id="45" name="Content Placeholder 2"/>
            <p:cNvSpPr txBox="1">
              <a:spLocks/>
            </p:cNvSpPr>
            <p:nvPr/>
          </p:nvSpPr>
          <p:spPr>
            <a:xfrm>
              <a:off x="2438401" y="1723543"/>
              <a:ext cx="2563824" cy="686082"/>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000" dirty="0" smtClean="0"/>
                <a:t>Quarter</a:t>
              </a:r>
              <a:r>
                <a:rPr lang="en-US" sz="1000" dirty="0"/>
                <a:t>-page Ad in Fun In The Son Journal </a:t>
              </a:r>
            </a:p>
            <a:p>
              <a:pPr lvl="0"/>
              <a:r>
                <a:rPr lang="en-US" sz="1000" dirty="0"/>
                <a:t>Complimentary advertising on </a:t>
              </a:r>
              <a:r>
                <a:rPr lang="en-US" sz="1000" dirty="0" smtClean="0"/>
                <a:t>Facebook </a:t>
              </a:r>
              <a:r>
                <a:rPr lang="en-US" sz="1000" dirty="0"/>
                <a:t>and Twitter  page</a:t>
              </a:r>
            </a:p>
            <a:p>
              <a:pPr lvl="0"/>
              <a:r>
                <a:rPr lang="en-US" sz="1000" dirty="0"/>
                <a:t>Rights to display flyers and coupons by walking the festival grounds (small booth)</a:t>
              </a:r>
            </a:p>
            <a:p>
              <a:pPr lvl="0"/>
              <a:r>
                <a:rPr lang="en-US" sz="1000" dirty="0"/>
                <a:t>Brand name listed on all printed material</a:t>
              </a:r>
            </a:p>
            <a:p>
              <a:pPr lvl="0"/>
              <a:r>
                <a:rPr lang="en-US" sz="1000" dirty="0"/>
                <a:t>Sponsor name on event program </a:t>
              </a:r>
            </a:p>
          </p:txBody>
        </p:sp>
        <p:sp>
          <p:nvSpPr>
            <p:cNvPr id="52245" name="Content Placeholder 2"/>
            <p:cNvSpPr txBox="1">
              <a:spLocks/>
            </p:cNvSpPr>
            <p:nvPr/>
          </p:nvSpPr>
          <p:spPr bwMode="auto">
            <a:xfrm>
              <a:off x="2295966" y="1520387"/>
              <a:ext cx="2563824" cy="17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b="1" dirty="0">
                  <a:solidFill>
                    <a:schemeClr val="accent4">
                      <a:lumMod val="40000"/>
                      <a:lumOff val="60000"/>
                    </a:schemeClr>
                  </a:solidFill>
                </a:rPr>
                <a:t>Bronze Sponsorship: $1,500</a:t>
              </a:r>
              <a:endParaRPr lang="en-US" sz="1600" dirty="0">
                <a:solidFill>
                  <a:schemeClr val="accent4">
                    <a:lumMod val="40000"/>
                    <a:lumOff val="60000"/>
                  </a:schemeClr>
                </a:solidFill>
              </a:endParaRPr>
            </a:p>
          </p:txBody>
        </p:sp>
      </p:grpSp>
      <p:grpSp>
        <p:nvGrpSpPr>
          <p:cNvPr id="47" name="Group 46"/>
          <p:cNvGrpSpPr>
            <a:grpSpLocks/>
          </p:cNvGrpSpPr>
          <p:nvPr/>
        </p:nvGrpSpPr>
        <p:grpSpPr bwMode="auto">
          <a:xfrm>
            <a:off x="2434100" y="290037"/>
            <a:ext cx="5847133" cy="808799"/>
            <a:chOff x="-635635" y="1915851"/>
            <a:chExt cx="5637860" cy="1268031"/>
          </a:xfrm>
        </p:grpSpPr>
        <p:sp>
          <p:nvSpPr>
            <p:cNvPr id="48" name="Content Placeholder 2"/>
            <p:cNvSpPr txBox="1">
              <a:spLocks/>
            </p:cNvSpPr>
            <p:nvPr/>
          </p:nvSpPr>
          <p:spPr>
            <a:xfrm>
              <a:off x="2438401" y="1915851"/>
              <a:ext cx="2563824" cy="686069"/>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sz="1000" dirty="0">
                <a:solidFill>
                  <a:schemeClr val="bg1">
                    <a:lumMod val="65000"/>
                  </a:schemeClr>
                </a:solidFill>
              </a:endParaRPr>
            </a:p>
          </p:txBody>
        </p:sp>
        <p:sp>
          <p:nvSpPr>
            <p:cNvPr id="49" name="Content Placeholder 2"/>
            <p:cNvSpPr txBox="1">
              <a:spLocks/>
            </p:cNvSpPr>
            <p:nvPr/>
          </p:nvSpPr>
          <p:spPr>
            <a:xfrm>
              <a:off x="-635635" y="2899608"/>
              <a:ext cx="2563824" cy="284274"/>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800" b="1" dirty="0" smtClean="0">
                  <a:solidFill>
                    <a:schemeClr val="bg1">
                      <a:lumMod val="75000"/>
                    </a:schemeClr>
                  </a:solidFill>
                </a:rPr>
                <a:t>Silver Sponsorship </a:t>
              </a:r>
            </a:p>
            <a:p>
              <a:pPr marL="0" indent="0" fontAlgn="auto">
                <a:spcAft>
                  <a:spcPts val="0"/>
                </a:spcAft>
                <a:buFont typeface="Arial" pitchFamily="34" charset="0"/>
                <a:buNone/>
                <a:defRPr/>
              </a:pPr>
              <a:r>
                <a:rPr lang="en-US" sz="1800" b="1" dirty="0" smtClean="0">
                  <a:solidFill>
                    <a:schemeClr val="bg1">
                      <a:lumMod val="75000"/>
                    </a:schemeClr>
                  </a:solidFill>
                </a:rPr>
                <a:t>$2,500</a:t>
              </a:r>
              <a:endParaRPr lang="en-US" sz="1800" b="1" dirty="0">
                <a:solidFill>
                  <a:schemeClr val="bg1">
                    <a:lumMod val="75000"/>
                  </a:schemeClr>
                </a:solidFill>
              </a:endParaRPr>
            </a:p>
          </p:txBody>
        </p:sp>
      </p:grpSp>
      <p:grpSp>
        <p:nvGrpSpPr>
          <p:cNvPr id="50" name="Group 49"/>
          <p:cNvGrpSpPr>
            <a:grpSpLocks/>
          </p:cNvGrpSpPr>
          <p:nvPr/>
        </p:nvGrpSpPr>
        <p:grpSpPr bwMode="auto">
          <a:xfrm>
            <a:off x="5741304" y="0"/>
            <a:ext cx="5389639" cy="3611737"/>
            <a:chOff x="2201409" y="1471768"/>
            <a:chExt cx="2925897" cy="796421"/>
          </a:xfrm>
        </p:grpSpPr>
        <p:sp>
          <p:nvSpPr>
            <p:cNvPr id="51" name="Content Placeholder 2"/>
            <p:cNvSpPr txBox="1">
              <a:spLocks/>
            </p:cNvSpPr>
            <p:nvPr/>
          </p:nvSpPr>
          <p:spPr>
            <a:xfrm>
              <a:off x="2201409" y="1567659"/>
              <a:ext cx="2563824" cy="700530"/>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000" dirty="0"/>
                <a:t>In association with (name of your business) on print promotions</a:t>
              </a:r>
            </a:p>
            <a:p>
              <a:pPr lvl="0"/>
              <a:r>
                <a:rPr lang="en-US" sz="1000" dirty="0"/>
                <a:t>Incorporation of (name of your business) name/logo on traditional and new media </a:t>
              </a:r>
            </a:p>
            <a:p>
              <a:r>
                <a:rPr lang="en-US" sz="1000" dirty="0"/>
                <a:t>advertising (where possible)</a:t>
              </a:r>
            </a:p>
            <a:p>
              <a:pPr lvl="0"/>
              <a:r>
                <a:rPr lang="en-US" sz="1000" dirty="0"/>
                <a:t>Booth for promotion of sales, services &amp; products at the main venue</a:t>
              </a:r>
            </a:p>
            <a:p>
              <a:pPr lvl="0"/>
              <a:r>
                <a:rPr lang="en-US" sz="1000" dirty="0"/>
                <a:t>Inclusion of your business logo on flyers</a:t>
              </a:r>
            </a:p>
            <a:p>
              <a:pPr lvl="0"/>
              <a:r>
                <a:rPr lang="en-US" sz="1000" dirty="0"/>
                <a:t>Inclusion of (name of your business) representative at interviews where possible</a:t>
              </a:r>
            </a:p>
            <a:p>
              <a:pPr lvl="0"/>
              <a:r>
                <a:rPr lang="en-US" sz="1000" dirty="0"/>
                <a:t>(name of your business) giveaways included in media </a:t>
              </a:r>
              <a:r>
                <a:rPr lang="en-US" sz="1000" dirty="0" smtClean="0"/>
                <a:t>promotions</a:t>
              </a:r>
            </a:p>
            <a:p>
              <a:pPr lvl="0"/>
              <a:r>
                <a:rPr lang="en-US" sz="1000" dirty="0"/>
                <a:t>VIP Seating at conferences and concert</a:t>
              </a:r>
            </a:p>
            <a:p>
              <a:pPr lvl="0"/>
              <a:r>
                <a:rPr lang="en-US" sz="1000" dirty="0"/>
                <a:t>Designated space for branding at the main event and other related events where allowed</a:t>
              </a:r>
            </a:p>
            <a:p>
              <a:pPr lvl="0"/>
              <a:r>
                <a:rPr lang="en-US" sz="1000" dirty="0"/>
                <a:t>Incorporation of (name of your business) name/logo on traditional and new media advertising (where possible)</a:t>
              </a:r>
            </a:p>
            <a:p>
              <a:pPr lvl="0"/>
              <a:r>
                <a:rPr lang="en-US" sz="1000" dirty="0"/>
                <a:t>Logo on Fun In The Son website (</a:t>
              </a:r>
              <a:r>
                <a:rPr lang="en-US" sz="1000" dirty="0" err="1"/>
                <a:t>www.funintheson.nyc</a:t>
              </a:r>
              <a:r>
                <a:rPr lang="en-US" sz="1000" dirty="0"/>
                <a:t>)</a:t>
              </a:r>
            </a:p>
            <a:p>
              <a:pPr lvl="0"/>
              <a:r>
                <a:rPr lang="en-US" sz="1000" dirty="0"/>
                <a:t>'On stage' recognition of sponsorship at events</a:t>
              </a:r>
            </a:p>
            <a:p>
              <a:pPr lvl="0"/>
              <a:r>
                <a:rPr lang="en-US" sz="1000" dirty="0"/>
                <a:t>Incorporation in social media promotions for the events, including Twitter, Facebook, Instagram &amp;You Tube, where applicable</a:t>
              </a:r>
              <a:r>
                <a:rPr lang="en-US" sz="1000" dirty="0" smtClean="0"/>
                <a:t>.</a:t>
              </a:r>
              <a:endParaRPr lang="en-US" sz="1000" dirty="0"/>
            </a:p>
          </p:txBody>
        </p:sp>
        <p:sp>
          <p:nvSpPr>
            <p:cNvPr id="52" name="Content Placeholder 2"/>
            <p:cNvSpPr txBox="1">
              <a:spLocks/>
            </p:cNvSpPr>
            <p:nvPr/>
          </p:nvSpPr>
          <p:spPr>
            <a:xfrm>
              <a:off x="2747209" y="1471768"/>
              <a:ext cx="2380097" cy="10859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800" b="1" dirty="0" smtClean="0">
                  <a:solidFill>
                    <a:schemeClr val="accent3"/>
                  </a:solidFill>
                </a:rPr>
                <a:t>Gold Sponsor  $5,000</a:t>
              </a:r>
              <a:endParaRPr lang="en-US" sz="1800" b="1" dirty="0">
                <a:solidFill>
                  <a:schemeClr val="accent3"/>
                </a:solidFill>
              </a:endParaRPr>
            </a:p>
          </p:txBody>
        </p:sp>
      </p:grpSp>
      <p:sp>
        <p:nvSpPr>
          <p:cNvPr id="59" name="Content Placeholder 2"/>
          <p:cNvSpPr txBox="1">
            <a:spLocks/>
          </p:cNvSpPr>
          <p:nvPr/>
        </p:nvSpPr>
        <p:spPr bwMode="auto">
          <a:xfrm>
            <a:off x="3287628" y="1584008"/>
            <a:ext cx="2381186" cy="2847977"/>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000" dirty="0"/>
              <a:t>Half-page Ad in Fun In The Son Journal</a:t>
            </a:r>
          </a:p>
          <a:p>
            <a:pPr lvl="0"/>
            <a:r>
              <a:rPr lang="en-US" sz="1000" dirty="0"/>
              <a:t>Complimentary advertising on </a:t>
            </a:r>
            <a:r>
              <a:rPr lang="en-US" sz="1000" dirty="0" smtClean="0"/>
              <a:t>Facebook and Twitter </a:t>
            </a:r>
            <a:r>
              <a:rPr lang="en-US" sz="1000" dirty="0"/>
              <a:t>page</a:t>
            </a:r>
          </a:p>
          <a:p>
            <a:pPr lvl="0"/>
            <a:r>
              <a:rPr lang="en-US" sz="1000" dirty="0"/>
              <a:t>(15) Festival T-shirts – Logo incorporated on T-shirts</a:t>
            </a:r>
          </a:p>
          <a:p>
            <a:pPr lvl="0"/>
            <a:r>
              <a:rPr lang="en-US" sz="1000" dirty="0"/>
              <a:t>Brand name listed on all printed material</a:t>
            </a:r>
          </a:p>
          <a:p>
            <a:pPr lvl="0"/>
            <a:r>
              <a:rPr lang="en-US" sz="1000" dirty="0"/>
              <a:t>One (1) (10 x 10) display space with tent in prominent area of the venue to display signage</a:t>
            </a:r>
          </a:p>
          <a:p>
            <a:pPr lvl="0"/>
            <a:r>
              <a:rPr lang="en-US" sz="1000" dirty="0"/>
              <a:t>Rights to display, sell merchandise and distribute product samples (medium display area)</a:t>
            </a:r>
          </a:p>
          <a:p>
            <a:pPr lvl="0"/>
            <a:r>
              <a:rPr lang="en-US" sz="1000" dirty="0"/>
              <a:t>Sponsor name on event program</a:t>
            </a:r>
          </a:p>
          <a:p>
            <a:pPr lvl="0"/>
            <a:r>
              <a:rPr lang="en-US" sz="1000" dirty="0"/>
              <a:t>On stage recognition at 3-day event </a:t>
            </a:r>
          </a:p>
        </p:txBody>
      </p:sp>
      <p:sp>
        <p:nvSpPr>
          <p:cNvPr id="4" name="TextBox 3"/>
          <p:cNvSpPr txBox="1"/>
          <p:nvPr/>
        </p:nvSpPr>
        <p:spPr>
          <a:xfrm>
            <a:off x="9207250" y="5014096"/>
            <a:ext cx="255316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000020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childTnLst>
                          </p:cTn>
                        </p:par>
                        <p:par>
                          <p:cTn id="13" fill="hold" nodeType="afterGroup">
                            <p:stCondLst>
                              <p:cond delay="40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nodeType="afterGroup">
                            <p:stCondLst>
                              <p:cond delay="4500"/>
                            </p:stCondLst>
                            <p:childTnLst>
                              <p:par>
                                <p:cTn id="18" presetID="1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nodeType="afterGroup">
                            <p:stCondLst>
                              <p:cond delay="50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fld id="{AA6AADC0-C1B4-164B-A4B3-D0D3BDED8906}" type="slidenum">
                <a:rPr lang="id-ID" sz="1400">
                  <a:solidFill>
                    <a:srgbClr val="868AD1"/>
                  </a:solidFill>
                  <a:latin typeface="Roboto" charset="0"/>
                  <a:cs typeface="Roboto" charset="0"/>
                </a:rPr>
                <a:pPr algn="ctr" eaLnBrk="1" hangingPunct="1"/>
                <a:t>11</a:t>
              </a:fld>
              <a:endParaRPr lang="id-ID" sz="1400">
                <a:solidFill>
                  <a:srgbClr val="868AD1"/>
                </a:solidFill>
                <a:latin typeface="Roboto" charset="0"/>
                <a:cs typeface="Roboto" charset="0"/>
              </a:endParaRPr>
            </a:p>
          </p:txBody>
        </p:sp>
      </p:grpSp>
      <p:sp>
        <p:nvSpPr>
          <p:cNvPr id="5" name="TextBox 4"/>
          <p:cNvSpPr txBox="1"/>
          <p:nvPr/>
        </p:nvSpPr>
        <p:spPr>
          <a:xfrm>
            <a:off x="3148024" y="511175"/>
            <a:ext cx="5926938" cy="1200329"/>
          </a:xfrm>
          <a:prstGeom prst="rect">
            <a:avLst/>
          </a:prstGeom>
          <a:noFill/>
        </p:spPr>
        <p:txBody>
          <a:bodyPr wrap="square">
            <a:spAutoFit/>
          </a:bodyPr>
          <a:lstStyle/>
          <a:p>
            <a:pPr algn="ctr" eaLnBrk="1" fontAlgn="auto" hangingPunct="1">
              <a:spcBef>
                <a:spcPts val="0"/>
              </a:spcBef>
              <a:spcAft>
                <a:spcPts val="0"/>
              </a:spcAft>
              <a:defRPr/>
            </a:pPr>
            <a:r>
              <a:rPr lang="en-US" sz="3600" dirty="0">
                <a:solidFill>
                  <a:schemeClr val="bg2">
                    <a:lumMod val="75000"/>
                  </a:schemeClr>
                </a:solidFill>
                <a:ea typeface="Roboto" panose="02000000000000000000" pitchFamily="2" charset="0"/>
              </a:rPr>
              <a:t>M</a:t>
            </a:r>
            <a:r>
              <a:rPr lang="en-US" sz="3600" dirty="0" smtClean="0">
                <a:solidFill>
                  <a:schemeClr val="bg2">
                    <a:lumMod val="75000"/>
                  </a:schemeClr>
                </a:solidFill>
                <a:ea typeface="Roboto" panose="02000000000000000000" pitchFamily="2" charset="0"/>
              </a:rPr>
              <a:t>ore </a:t>
            </a:r>
            <a:r>
              <a:rPr lang="en-US" sz="3600" dirty="0">
                <a:solidFill>
                  <a:schemeClr val="bg2">
                    <a:lumMod val="75000"/>
                  </a:schemeClr>
                </a:solidFill>
                <a:ea typeface="Roboto" panose="02000000000000000000" pitchFamily="2" charset="0"/>
              </a:rPr>
              <a:t>than an Event but an ongoing relationship </a:t>
            </a:r>
            <a:endParaRPr lang="id-ID" sz="3600" dirty="0">
              <a:solidFill>
                <a:schemeClr val="bg2">
                  <a:lumMod val="10000"/>
                </a:schemeClr>
              </a:solidFill>
              <a:latin typeface="+mn-lt"/>
              <a:ea typeface="+mn-ea"/>
            </a:endParaRPr>
          </a:p>
        </p:txBody>
      </p:sp>
      <p:sp>
        <p:nvSpPr>
          <p:cNvPr id="11" name="Rounded Rectangle 10"/>
          <p:cNvSpPr>
            <a:spLocks noChangeAspect="1"/>
          </p:cNvSpPr>
          <p:nvPr/>
        </p:nvSpPr>
        <p:spPr>
          <a:xfrm>
            <a:off x="3735388" y="3049588"/>
            <a:ext cx="561975" cy="561975"/>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2" name="Rounded Rectangle 11"/>
          <p:cNvSpPr>
            <a:spLocks noChangeAspect="1"/>
          </p:cNvSpPr>
          <p:nvPr/>
        </p:nvSpPr>
        <p:spPr>
          <a:xfrm>
            <a:off x="3733800" y="3765550"/>
            <a:ext cx="561975" cy="561975"/>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3" name="Oval 4"/>
          <p:cNvSpPr>
            <a:spLocks noChangeAspect="1"/>
          </p:cNvSpPr>
          <p:nvPr/>
        </p:nvSpPr>
        <p:spPr>
          <a:xfrm>
            <a:off x="3803650" y="3082925"/>
            <a:ext cx="449263"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spcCol="1270" anchor="ctr"/>
          <a:lstStyle/>
          <a:p>
            <a:pPr algn="ctr" eaLnBrk="1" fontAlgn="auto" hangingPunct="1">
              <a:spcBef>
                <a:spcPts val="0"/>
              </a:spcBef>
              <a:spcAft>
                <a:spcPts val="0"/>
              </a:spcAft>
              <a:defRPr/>
            </a:pPr>
            <a:r>
              <a:rPr lang="id-ID" sz="2800" dirty="0">
                <a:solidFill>
                  <a:schemeClr val="bg1">
                    <a:lumMod val="95000"/>
                  </a:schemeClr>
                </a:solidFill>
                <a:latin typeface="FontAwesome" pitchFamily="2" charset="0"/>
              </a:rPr>
              <a:t></a:t>
            </a:r>
          </a:p>
        </p:txBody>
      </p:sp>
      <p:sp>
        <p:nvSpPr>
          <p:cNvPr id="14" name="Freeform 24"/>
          <p:cNvSpPr>
            <a:spLocks noChangeAspect="1" noEditPoints="1"/>
          </p:cNvSpPr>
          <p:nvPr/>
        </p:nvSpPr>
        <p:spPr bwMode="auto">
          <a:xfrm>
            <a:off x="3836988" y="3949700"/>
            <a:ext cx="336550" cy="180975"/>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en-US" dirty="0">
              <a:solidFill>
                <a:schemeClr val="accent1">
                  <a:alpha val="75000"/>
                </a:schemeClr>
              </a:solidFill>
              <a:latin typeface="+mn-lt"/>
              <a:ea typeface="+mn-ea"/>
            </a:endParaRPr>
          </a:p>
        </p:txBody>
      </p:sp>
      <p:sp>
        <p:nvSpPr>
          <p:cNvPr id="15" name="Rounded Rectangle 14"/>
          <p:cNvSpPr>
            <a:spLocks noChangeAspect="1"/>
          </p:cNvSpPr>
          <p:nvPr/>
        </p:nvSpPr>
        <p:spPr>
          <a:xfrm>
            <a:off x="3746500" y="2330450"/>
            <a:ext cx="561975" cy="561975"/>
          </a:xfrm>
          <a:prstGeom prst="round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6" name="Oval 4"/>
          <p:cNvSpPr>
            <a:spLocks noChangeAspect="1"/>
          </p:cNvSpPr>
          <p:nvPr/>
        </p:nvSpPr>
        <p:spPr>
          <a:xfrm>
            <a:off x="3814763" y="2363788"/>
            <a:ext cx="449262" cy="449262"/>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spcCol="1270" anchor="ctr"/>
          <a:lstStyle/>
          <a:p>
            <a:pPr algn="ctr" eaLnBrk="1" fontAlgn="auto" hangingPunct="1">
              <a:spcBef>
                <a:spcPts val="0"/>
              </a:spcBef>
              <a:spcAft>
                <a:spcPts val="0"/>
              </a:spcAft>
              <a:defRPr/>
            </a:pPr>
            <a:r>
              <a:rPr lang="id-ID" sz="2800" dirty="0">
                <a:solidFill>
                  <a:schemeClr val="bg1">
                    <a:lumMod val="95000"/>
                  </a:schemeClr>
                </a:solidFill>
                <a:latin typeface="FontAwesome" pitchFamily="2" charset="0"/>
              </a:rPr>
              <a:t></a:t>
            </a:r>
          </a:p>
        </p:txBody>
      </p:sp>
      <p:sp>
        <p:nvSpPr>
          <p:cNvPr id="17" name="Rounded Rectangle 16"/>
          <p:cNvSpPr>
            <a:spLocks noChangeAspect="1"/>
          </p:cNvSpPr>
          <p:nvPr/>
        </p:nvSpPr>
        <p:spPr>
          <a:xfrm>
            <a:off x="8691563" y="3103563"/>
            <a:ext cx="561975" cy="561975"/>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8" name="Rounded Rectangle 17"/>
          <p:cNvSpPr>
            <a:spLocks noChangeAspect="1"/>
          </p:cNvSpPr>
          <p:nvPr/>
        </p:nvSpPr>
        <p:spPr>
          <a:xfrm>
            <a:off x="8689975" y="3819525"/>
            <a:ext cx="561975" cy="561975"/>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0" name="Oval 4"/>
          <p:cNvSpPr>
            <a:spLocks noChangeAspect="1"/>
          </p:cNvSpPr>
          <p:nvPr/>
        </p:nvSpPr>
        <p:spPr>
          <a:xfrm>
            <a:off x="8747125" y="3165475"/>
            <a:ext cx="449263" cy="449263"/>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anchor="ctr"/>
          <a:lstStyle/>
          <a:p>
            <a:pPr algn="ctr" defTabSz="1955800" eaLnBrk="1" hangingPunct="1">
              <a:lnSpc>
                <a:spcPct val="90000"/>
              </a:lnSpc>
              <a:spcAft>
                <a:spcPct val="35000"/>
              </a:spcAft>
            </a:pPr>
            <a:r>
              <a:rPr lang="id-ID" sz="3200">
                <a:solidFill>
                  <a:srgbClr val="F2F2F2"/>
                </a:solidFill>
                <a:latin typeface="FontAwesome" charset="0"/>
                <a:ea typeface="ＭＳ Ｐゴシック" charset="0"/>
              </a:rPr>
              <a:t></a:t>
            </a:r>
            <a:endParaRPr lang="id-ID" sz="2400">
              <a:solidFill>
                <a:srgbClr val="F2F2F2"/>
              </a:solidFill>
              <a:latin typeface="FontAwesome" charset="0"/>
              <a:ea typeface="ＭＳ Ｐゴシック" charset="0"/>
            </a:endParaRPr>
          </a:p>
        </p:txBody>
      </p:sp>
      <p:sp>
        <p:nvSpPr>
          <p:cNvPr id="23" name="Freeform 27"/>
          <p:cNvSpPr>
            <a:spLocks noChangeAspect="1" noEditPoints="1"/>
          </p:cNvSpPr>
          <p:nvPr/>
        </p:nvSpPr>
        <p:spPr bwMode="auto">
          <a:xfrm>
            <a:off x="8828088" y="3995738"/>
            <a:ext cx="300037" cy="21431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en-US" dirty="0">
              <a:solidFill>
                <a:schemeClr val="tx1">
                  <a:alpha val="75000"/>
                </a:schemeClr>
              </a:solidFill>
              <a:latin typeface="+mn-lt"/>
              <a:ea typeface="+mn-ea"/>
            </a:endParaRPr>
          </a:p>
        </p:txBody>
      </p:sp>
      <p:sp>
        <p:nvSpPr>
          <p:cNvPr id="24" name="Rounded Rectangle 23"/>
          <p:cNvSpPr>
            <a:spLocks noChangeAspect="1"/>
          </p:cNvSpPr>
          <p:nvPr/>
        </p:nvSpPr>
        <p:spPr>
          <a:xfrm>
            <a:off x="8704263" y="2384425"/>
            <a:ext cx="561975" cy="560388"/>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5" name="Oval 4"/>
          <p:cNvSpPr>
            <a:spLocks noChangeAspect="1"/>
          </p:cNvSpPr>
          <p:nvPr/>
        </p:nvSpPr>
        <p:spPr>
          <a:xfrm>
            <a:off x="8758238" y="2444750"/>
            <a:ext cx="449262" cy="450850"/>
          </a:xfrm>
          <a:prstGeom prst="rect">
            <a:avLst/>
          </a:prstGeom>
        </p:spPr>
        <p:style>
          <a:lnRef idx="0">
            <a:scrgbClr r="0" g="0" b="0"/>
          </a:lnRef>
          <a:fillRef idx="0">
            <a:scrgbClr r="0" g="0" b="0"/>
          </a:fillRef>
          <a:effectRef idx="0">
            <a:scrgbClr r="0" g="0" b="0"/>
          </a:effectRef>
          <a:fontRef idx="minor">
            <a:schemeClr val="tx1"/>
          </a:fontRef>
        </p:style>
        <p:txBody>
          <a:bodyPr lIns="143061" tIns="55880" rIns="143061" bIns="55880" spcCol="1270" anchor="ctr"/>
          <a:lstStyle/>
          <a:p>
            <a:pPr algn="ctr" defTabSz="1955800" eaLnBrk="1" fontAlgn="auto" hangingPunct="1">
              <a:lnSpc>
                <a:spcPct val="90000"/>
              </a:lnSpc>
              <a:spcAft>
                <a:spcPct val="35000"/>
              </a:spcAft>
              <a:defRPr/>
            </a:pPr>
            <a:r>
              <a:rPr lang="id-ID" sz="3200" dirty="0">
                <a:solidFill>
                  <a:schemeClr val="bg1">
                    <a:lumMod val="95000"/>
                  </a:schemeClr>
                </a:solidFill>
                <a:latin typeface="FontAwesome" pitchFamily="2" charset="0"/>
              </a:rPr>
              <a:t></a:t>
            </a:r>
            <a:endParaRPr lang="id-ID" sz="2400" dirty="0">
              <a:solidFill>
                <a:schemeClr val="bg1">
                  <a:lumMod val="95000"/>
                </a:schemeClr>
              </a:solidFill>
              <a:latin typeface="FontAwesome" pitchFamily="2" charset="0"/>
            </a:endParaRPr>
          </a:p>
        </p:txBody>
      </p:sp>
      <p:grpSp>
        <p:nvGrpSpPr>
          <p:cNvPr id="26" name="Group 25"/>
          <p:cNvGrpSpPr>
            <a:grpSpLocks/>
          </p:cNvGrpSpPr>
          <p:nvPr/>
        </p:nvGrpSpPr>
        <p:grpSpPr bwMode="auto">
          <a:xfrm>
            <a:off x="4429125" y="2222500"/>
            <a:ext cx="2222500" cy="3210067"/>
            <a:chOff x="7045224" y="2078155"/>
            <a:chExt cx="4137667" cy="3210871"/>
          </a:xfrm>
        </p:grpSpPr>
        <p:sp>
          <p:nvSpPr>
            <p:cNvPr id="27" name="TextBox 26"/>
            <p:cNvSpPr txBox="1"/>
            <p:nvPr/>
          </p:nvSpPr>
          <p:spPr>
            <a:xfrm>
              <a:off x="7045224" y="2078155"/>
              <a:ext cx="4137667" cy="738850"/>
            </a:xfrm>
            <a:prstGeom prst="rect">
              <a:avLst/>
            </a:prstGeom>
            <a:noFill/>
          </p:spPr>
          <p:txBody>
            <a:bodyPr>
              <a:spAutoFit/>
            </a:bodyPr>
            <a:lstStyle/>
            <a:p>
              <a:pPr eaLnBrk="1" fontAlgn="auto" hangingPunct="1">
                <a:spcBef>
                  <a:spcPts val="0"/>
                </a:spcBef>
                <a:spcAft>
                  <a:spcPts val="0"/>
                </a:spcAft>
                <a:defRPr/>
              </a:pPr>
              <a:r>
                <a:rPr lang="id-ID" sz="1200" b="1" dirty="0" smtClean="0">
                  <a:solidFill>
                    <a:schemeClr val="bg2">
                      <a:lumMod val="25000"/>
                    </a:schemeClr>
                  </a:solidFill>
                  <a:latin typeface="+mn-lt"/>
                  <a:ea typeface="+mn-ea"/>
                </a:rPr>
                <a:t>Social Media </a:t>
              </a:r>
            </a:p>
            <a:p>
              <a:pPr eaLnBrk="1" fontAlgn="auto" hangingPunct="1">
                <a:spcBef>
                  <a:spcPts val="0"/>
                </a:spcBef>
                <a:spcAft>
                  <a:spcPts val="0"/>
                </a:spcAft>
                <a:defRPr/>
              </a:pPr>
              <a:r>
                <a:rPr lang="en-US" sz="1000" dirty="0" smtClean="0">
                  <a:solidFill>
                    <a:schemeClr val="bg2">
                      <a:lumMod val="75000"/>
                    </a:schemeClr>
                  </a:solidFill>
                  <a:latin typeface="+mn-lt"/>
                  <a:ea typeface="Roboto" panose="02000000000000000000" pitchFamily="2" charset="0"/>
                </a:rPr>
                <a:t>Fun in the son’s Social Media will promote Grace Kennedy products and initiatives ongoing until March 2016</a:t>
              </a:r>
              <a:endParaRPr lang="id-ID" sz="1000" dirty="0">
                <a:solidFill>
                  <a:schemeClr val="bg2">
                    <a:lumMod val="75000"/>
                  </a:schemeClr>
                </a:solidFill>
                <a:latin typeface="+mn-lt"/>
                <a:ea typeface="+mn-ea"/>
              </a:endParaRPr>
            </a:p>
          </p:txBody>
        </p:sp>
        <p:sp>
          <p:nvSpPr>
            <p:cNvPr id="28" name="TextBox 27"/>
            <p:cNvSpPr txBox="1"/>
            <p:nvPr/>
          </p:nvSpPr>
          <p:spPr>
            <a:xfrm>
              <a:off x="7045224" y="3534259"/>
              <a:ext cx="4137667" cy="1754767"/>
            </a:xfrm>
            <a:prstGeom prst="rect">
              <a:avLst/>
            </a:prstGeom>
            <a:noFill/>
          </p:spPr>
          <p:txBody>
            <a:bodyPr>
              <a:spAutoFit/>
            </a:bodyPr>
            <a:lstStyle/>
            <a:p>
              <a:pPr eaLnBrk="1" fontAlgn="auto" hangingPunct="1">
                <a:spcBef>
                  <a:spcPts val="0"/>
                </a:spcBef>
                <a:spcAft>
                  <a:spcPts val="0"/>
                </a:spcAft>
                <a:defRPr/>
              </a:pPr>
              <a:r>
                <a:rPr lang="id-ID" sz="1200" b="1" dirty="0" smtClean="0">
                  <a:solidFill>
                    <a:schemeClr val="bg2">
                      <a:lumMod val="25000"/>
                    </a:schemeClr>
                  </a:solidFill>
                  <a:latin typeface="+mn-lt"/>
                  <a:ea typeface="+mn-ea"/>
                </a:rPr>
                <a:t>Web Site </a:t>
              </a:r>
            </a:p>
            <a:p>
              <a:pPr eaLnBrk="1" fontAlgn="auto" hangingPunct="1">
                <a:spcBef>
                  <a:spcPts val="0"/>
                </a:spcBef>
                <a:spcAft>
                  <a:spcPts val="0"/>
                </a:spcAft>
                <a:defRPr/>
              </a:pPr>
              <a:r>
                <a:rPr lang="en-US" sz="1200" dirty="0" smtClean="0">
                  <a:solidFill>
                    <a:schemeClr val="bg2">
                      <a:lumMod val="75000"/>
                    </a:schemeClr>
                  </a:solidFill>
                  <a:ea typeface="Roboto" panose="02000000000000000000" pitchFamily="2" charset="0"/>
                </a:rPr>
                <a:t>Currently Funintheson.nyc</a:t>
              </a:r>
              <a:r>
                <a:rPr lang="en-US" sz="1200" dirty="0">
                  <a:solidFill>
                    <a:schemeClr val="bg2">
                      <a:lumMod val="75000"/>
                    </a:schemeClr>
                  </a:solidFill>
                  <a:ea typeface="Roboto" panose="02000000000000000000" pitchFamily="2" charset="0"/>
                </a:rPr>
                <a:t> </a:t>
              </a:r>
              <a:r>
                <a:rPr lang="en-US" sz="1200" dirty="0" smtClean="0">
                  <a:solidFill>
                    <a:schemeClr val="bg2">
                      <a:lumMod val="75000"/>
                    </a:schemeClr>
                  </a:solidFill>
                  <a:ea typeface="Roboto" panose="02000000000000000000" pitchFamily="2" charset="0"/>
                </a:rPr>
                <a:t>gains over 1,200 unique users on average per month and over 6,000 pages views. The Web site will stay current with updates information including sponsors and partners.</a:t>
              </a:r>
              <a:endParaRPr lang="id-ID" sz="1200" dirty="0">
                <a:solidFill>
                  <a:schemeClr val="bg2">
                    <a:lumMod val="75000"/>
                  </a:schemeClr>
                </a:solidFill>
              </a:endParaRPr>
            </a:p>
            <a:p>
              <a:pPr eaLnBrk="1" fontAlgn="auto" hangingPunct="1">
                <a:spcBef>
                  <a:spcPts val="0"/>
                </a:spcBef>
                <a:spcAft>
                  <a:spcPts val="0"/>
                </a:spcAft>
                <a:defRPr/>
              </a:pPr>
              <a:endParaRPr lang="id-ID" sz="1200" b="1" dirty="0">
                <a:solidFill>
                  <a:schemeClr val="bg2">
                    <a:lumMod val="25000"/>
                  </a:schemeClr>
                </a:solidFill>
                <a:latin typeface="+mn-lt"/>
                <a:ea typeface="+mn-ea"/>
              </a:endParaRPr>
            </a:p>
          </p:txBody>
        </p:sp>
        <p:sp>
          <p:nvSpPr>
            <p:cNvPr id="30" name="TextBox 29"/>
            <p:cNvSpPr txBox="1"/>
            <p:nvPr/>
          </p:nvSpPr>
          <p:spPr>
            <a:xfrm>
              <a:off x="7045224" y="2827643"/>
              <a:ext cx="4137667" cy="738850"/>
            </a:xfrm>
            <a:prstGeom prst="rect">
              <a:avLst/>
            </a:prstGeom>
            <a:noFill/>
          </p:spPr>
          <p:txBody>
            <a:bodyPr>
              <a:spAutoFit/>
            </a:bodyPr>
            <a:lstStyle/>
            <a:p>
              <a:pPr eaLnBrk="1" fontAlgn="auto" hangingPunct="1">
                <a:spcBef>
                  <a:spcPts val="0"/>
                </a:spcBef>
                <a:spcAft>
                  <a:spcPts val="0"/>
                </a:spcAft>
                <a:defRPr/>
              </a:pPr>
              <a:r>
                <a:rPr lang="id-ID" sz="1200" b="1" dirty="0" smtClean="0">
                  <a:solidFill>
                    <a:schemeClr val="bg2">
                      <a:lumMod val="25000"/>
                    </a:schemeClr>
                  </a:solidFill>
                  <a:latin typeface="+mn-lt"/>
                  <a:ea typeface="+mn-ea"/>
                </a:rPr>
                <a:t>Digital Magazine </a:t>
              </a:r>
              <a:endParaRPr lang="id-ID" sz="1200" b="1" dirty="0">
                <a:solidFill>
                  <a:schemeClr val="bg2">
                    <a:lumMod val="25000"/>
                  </a:schemeClr>
                </a:solidFill>
                <a:latin typeface="+mn-lt"/>
                <a:ea typeface="+mn-ea"/>
              </a:endParaRPr>
            </a:p>
            <a:p>
              <a:pPr eaLnBrk="1" fontAlgn="auto" hangingPunct="1">
                <a:spcBef>
                  <a:spcPts val="0"/>
                </a:spcBef>
                <a:spcAft>
                  <a:spcPts val="0"/>
                </a:spcAft>
                <a:defRPr/>
              </a:pPr>
              <a:r>
                <a:rPr lang="en-US" sz="1000" dirty="0" smtClean="0">
                  <a:solidFill>
                    <a:schemeClr val="bg2">
                      <a:lumMod val="75000"/>
                    </a:schemeClr>
                  </a:solidFill>
                  <a:latin typeface="+mn-lt"/>
                  <a:ea typeface="Roboto" panose="02000000000000000000" pitchFamily="2" charset="0"/>
                </a:rPr>
                <a:t>Fun in the Son will have a quarterly online magazine where </a:t>
              </a:r>
              <a:r>
                <a:rPr lang="en-US" sz="1000" dirty="0">
                  <a:solidFill>
                    <a:schemeClr val="bg2">
                      <a:lumMod val="75000"/>
                    </a:schemeClr>
                  </a:solidFill>
                  <a:latin typeface="+mn-lt"/>
                  <a:ea typeface="Roboto" panose="02000000000000000000" pitchFamily="2" charset="0"/>
                </a:rPr>
                <a:t>G</a:t>
              </a:r>
              <a:r>
                <a:rPr lang="en-US" sz="1000" dirty="0" smtClean="0">
                  <a:solidFill>
                    <a:schemeClr val="bg2">
                      <a:lumMod val="75000"/>
                    </a:schemeClr>
                  </a:solidFill>
                  <a:latin typeface="+mn-lt"/>
                  <a:ea typeface="Roboto" panose="02000000000000000000" pitchFamily="2" charset="0"/>
                </a:rPr>
                <a:t>race Kennedy will be advertised </a:t>
              </a:r>
              <a:endParaRPr lang="id-ID" sz="1000" dirty="0">
                <a:solidFill>
                  <a:schemeClr val="bg2">
                    <a:lumMod val="75000"/>
                  </a:schemeClr>
                </a:solidFill>
                <a:latin typeface="+mn-lt"/>
                <a:ea typeface="+mn-ea"/>
              </a:endParaRPr>
            </a:p>
          </p:txBody>
        </p:sp>
      </p:grpSp>
      <p:grpSp>
        <p:nvGrpSpPr>
          <p:cNvPr id="31" name="Group 30"/>
          <p:cNvGrpSpPr>
            <a:grpSpLocks/>
          </p:cNvGrpSpPr>
          <p:nvPr/>
        </p:nvGrpSpPr>
        <p:grpSpPr bwMode="auto">
          <a:xfrm>
            <a:off x="9390063" y="2264834"/>
            <a:ext cx="2074862" cy="2614357"/>
            <a:chOff x="7045224" y="1945824"/>
            <a:chExt cx="4137667" cy="2213973"/>
          </a:xfrm>
        </p:grpSpPr>
        <p:sp>
          <p:nvSpPr>
            <p:cNvPr id="32" name="TextBox 31"/>
            <p:cNvSpPr txBox="1"/>
            <p:nvPr/>
          </p:nvSpPr>
          <p:spPr>
            <a:xfrm>
              <a:off x="7045224" y="1945824"/>
              <a:ext cx="4137667" cy="1046703"/>
            </a:xfrm>
            <a:prstGeom prst="rect">
              <a:avLst/>
            </a:prstGeom>
            <a:noFill/>
          </p:spPr>
          <p:txBody>
            <a:bodyPr>
              <a:spAutoFit/>
            </a:bodyPr>
            <a:lstStyle/>
            <a:p>
              <a:pPr eaLnBrk="1" fontAlgn="auto" hangingPunct="1">
                <a:spcBef>
                  <a:spcPts val="0"/>
                </a:spcBef>
                <a:spcAft>
                  <a:spcPts val="0"/>
                </a:spcAft>
                <a:defRPr/>
              </a:pPr>
              <a:r>
                <a:rPr lang="id-ID" sz="1200" b="1" dirty="0" smtClean="0">
                  <a:solidFill>
                    <a:schemeClr val="bg2">
                      <a:lumMod val="25000"/>
                    </a:schemeClr>
                  </a:solidFill>
                  <a:latin typeface="+mn-lt"/>
                  <a:ea typeface="+mn-ea"/>
                </a:rPr>
                <a:t>Events</a:t>
              </a:r>
              <a:endParaRPr lang="id-ID" sz="1200" b="1" dirty="0">
                <a:solidFill>
                  <a:schemeClr val="bg2">
                    <a:lumMod val="25000"/>
                  </a:schemeClr>
                </a:solidFill>
                <a:latin typeface="+mn-lt"/>
                <a:ea typeface="+mn-ea"/>
              </a:endParaRPr>
            </a:p>
            <a:p>
              <a:pPr eaLnBrk="1" fontAlgn="auto" hangingPunct="1">
                <a:spcBef>
                  <a:spcPts val="0"/>
                </a:spcBef>
                <a:spcAft>
                  <a:spcPts val="0"/>
                </a:spcAft>
                <a:defRPr/>
              </a:pPr>
              <a:r>
                <a:rPr lang="id-ID" sz="1000" dirty="0" smtClean="0">
                  <a:solidFill>
                    <a:schemeClr val="bg2">
                      <a:lumMod val="75000"/>
                    </a:schemeClr>
                  </a:solidFill>
                  <a:latin typeface="+mn-lt"/>
                  <a:ea typeface="+mn-ea"/>
                </a:rPr>
                <a:t>Grace will enjoy its brand promotion in our Sing-Off and Media Day events. Our online voting Sing-Off contest attracks thousands of Digital Views</a:t>
              </a:r>
              <a:endParaRPr lang="id-ID" sz="1000" dirty="0">
                <a:solidFill>
                  <a:schemeClr val="bg2">
                    <a:lumMod val="75000"/>
                  </a:schemeClr>
                </a:solidFill>
                <a:latin typeface="+mn-lt"/>
                <a:ea typeface="+mn-ea"/>
              </a:endParaRPr>
            </a:p>
          </p:txBody>
        </p:sp>
        <p:sp>
          <p:nvSpPr>
            <p:cNvPr id="33" name="TextBox 32"/>
            <p:cNvSpPr txBox="1"/>
            <p:nvPr/>
          </p:nvSpPr>
          <p:spPr>
            <a:xfrm>
              <a:off x="7045224" y="3534258"/>
              <a:ext cx="4137667" cy="625539"/>
            </a:xfrm>
            <a:prstGeom prst="rect">
              <a:avLst/>
            </a:prstGeom>
            <a:noFill/>
          </p:spPr>
          <p:txBody>
            <a:bodyPr>
              <a:spAutoFit/>
            </a:bodyPr>
            <a:lstStyle/>
            <a:p>
              <a:pPr eaLnBrk="1" fontAlgn="auto" hangingPunct="1">
                <a:spcBef>
                  <a:spcPts val="0"/>
                </a:spcBef>
                <a:spcAft>
                  <a:spcPts val="0"/>
                </a:spcAft>
                <a:defRPr/>
              </a:pPr>
              <a:r>
                <a:rPr lang="id-ID" sz="1200" b="1" dirty="0" smtClean="0">
                  <a:solidFill>
                    <a:schemeClr val="bg2">
                      <a:lumMod val="25000"/>
                    </a:schemeClr>
                  </a:solidFill>
                  <a:latin typeface="+mn-lt"/>
                  <a:ea typeface="+mn-ea"/>
                </a:rPr>
                <a:t>Mobile</a:t>
              </a:r>
              <a:endParaRPr lang="id-ID" sz="1200" b="1" dirty="0">
                <a:solidFill>
                  <a:schemeClr val="bg2">
                    <a:lumMod val="25000"/>
                  </a:schemeClr>
                </a:solidFill>
                <a:latin typeface="+mn-lt"/>
                <a:ea typeface="+mn-ea"/>
              </a:endParaRPr>
            </a:p>
            <a:p>
              <a:pPr eaLnBrk="1" fontAlgn="auto" hangingPunct="1">
                <a:spcBef>
                  <a:spcPts val="0"/>
                </a:spcBef>
                <a:spcAft>
                  <a:spcPts val="0"/>
                </a:spcAft>
                <a:defRPr/>
              </a:pPr>
              <a:r>
                <a:rPr lang="en-US" sz="1000" dirty="0" smtClean="0">
                  <a:solidFill>
                    <a:schemeClr val="bg2">
                      <a:lumMod val="75000"/>
                    </a:schemeClr>
                  </a:solidFill>
                  <a:latin typeface="+mn-lt"/>
                  <a:ea typeface="Roboto" panose="02000000000000000000" pitchFamily="2" charset="0"/>
                </a:rPr>
                <a:t>All our multimedia and Website content is mobile to attract a new generation of Consumers.</a:t>
              </a:r>
              <a:endParaRPr lang="id-ID" sz="1000" dirty="0">
                <a:solidFill>
                  <a:schemeClr val="bg2">
                    <a:lumMod val="75000"/>
                  </a:schemeClr>
                </a:solidFill>
                <a:latin typeface="+mn-lt"/>
                <a:ea typeface="+mn-ea"/>
              </a:endParaRPr>
            </a:p>
          </p:txBody>
        </p:sp>
        <p:sp>
          <p:nvSpPr>
            <p:cNvPr id="35" name="TextBox 34"/>
            <p:cNvSpPr txBox="1"/>
            <p:nvPr/>
          </p:nvSpPr>
          <p:spPr>
            <a:xfrm>
              <a:off x="7045224" y="2827644"/>
              <a:ext cx="4137667" cy="625539"/>
            </a:xfrm>
            <a:prstGeom prst="rect">
              <a:avLst/>
            </a:prstGeom>
            <a:noFill/>
          </p:spPr>
          <p:txBody>
            <a:bodyPr>
              <a:spAutoFit/>
            </a:bodyPr>
            <a:lstStyle/>
            <a:p>
              <a:pPr eaLnBrk="1" fontAlgn="auto" hangingPunct="1">
                <a:spcBef>
                  <a:spcPts val="0"/>
                </a:spcBef>
                <a:spcAft>
                  <a:spcPts val="0"/>
                </a:spcAft>
                <a:defRPr/>
              </a:pPr>
              <a:r>
                <a:rPr lang="id-ID" sz="1200" b="1" dirty="0" smtClean="0">
                  <a:solidFill>
                    <a:schemeClr val="bg2">
                      <a:lumMod val="25000"/>
                    </a:schemeClr>
                  </a:solidFill>
                  <a:latin typeface="+mn-lt"/>
                  <a:ea typeface="+mn-ea"/>
                </a:rPr>
                <a:t>Radio Streaming</a:t>
              </a:r>
              <a:endParaRPr lang="id-ID" sz="1200" b="1" dirty="0">
                <a:solidFill>
                  <a:schemeClr val="bg2">
                    <a:lumMod val="25000"/>
                  </a:schemeClr>
                </a:solidFill>
                <a:latin typeface="+mn-lt"/>
                <a:ea typeface="+mn-ea"/>
              </a:endParaRPr>
            </a:p>
            <a:p>
              <a:pPr eaLnBrk="1" fontAlgn="auto" hangingPunct="1">
                <a:spcBef>
                  <a:spcPts val="0"/>
                </a:spcBef>
                <a:spcAft>
                  <a:spcPts val="0"/>
                </a:spcAft>
                <a:defRPr/>
              </a:pPr>
              <a:r>
                <a:rPr lang="en-US" sz="1000" dirty="0" smtClean="0">
                  <a:solidFill>
                    <a:schemeClr val="bg2">
                      <a:lumMod val="75000"/>
                    </a:schemeClr>
                  </a:solidFill>
                  <a:latin typeface="+mn-lt"/>
                  <a:ea typeface="Roboto" panose="02000000000000000000" pitchFamily="2" charset="0"/>
                </a:rPr>
                <a:t>Over 20 local stations streamed Fun In The Son 2014. Every Stream will mention Grace as a sponsor in 2015</a:t>
              </a:r>
              <a:endParaRPr lang="id-ID" sz="1000" dirty="0">
                <a:solidFill>
                  <a:schemeClr val="bg2">
                    <a:lumMod val="75000"/>
                  </a:schemeClr>
                </a:solidFill>
                <a:latin typeface="+mn-lt"/>
                <a:ea typeface="+mn-ea"/>
              </a:endParaRPr>
            </a:p>
          </p:txBody>
        </p:sp>
      </p:grpSp>
      <p:sp>
        <p:nvSpPr>
          <p:cNvPr id="36" name="TextBox 35"/>
          <p:cNvSpPr txBox="1"/>
          <p:nvPr/>
        </p:nvSpPr>
        <p:spPr>
          <a:xfrm>
            <a:off x="912813" y="5446713"/>
            <a:ext cx="10510837" cy="590349"/>
          </a:xfrm>
          <a:prstGeom prst="rect">
            <a:avLst/>
          </a:prstGeom>
          <a:noFill/>
        </p:spPr>
        <p:txBody>
          <a:bodyPr rIns="144000" bIns="36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100" dirty="0" smtClean="0">
                <a:solidFill>
                  <a:srgbClr val="7E7E7E"/>
                </a:solidFill>
                <a:cs typeface="Roboto" charset="0"/>
              </a:rPr>
              <a:t>When You give to the Fun In The Son Festival, you become a member of the ongoing supportive community that The Good Neighbor Community Outreach Agency is establishing, this community  educates, it feeds, it supports and it advocates for the Bronx long after Fun in the Son NYC 2015 is over. We would be honored if Grace Kennedy could become a contributing member.</a:t>
            </a:r>
            <a:endParaRPr lang="en-US" sz="1100" dirty="0">
              <a:solidFill>
                <a:srgbClr val="7E7E7E"/>
              </a:solidFill>
              <a:cs typeface="Roboto" charset="0"/>
            </a:endParaRPr>
          </a:p>
        </p:txBody>
      </p:sp>
      <p:pic>
        <p:nvPicPr>
          <p:cNvPr id="35867" name="Picture 37"/>
          <p:cNvPicPr>
            <a:picLocks noChangeAspect="1"/>
          </p:cNvPicPr>
          <p:nvPr/>
        </p:nvPicPr>
        <p:blipFill>
          <a:blip r:embed="rId2">
            <a:extLst>
              <a:ext uri="{28A0092B-C50C-407E-A947-70E740481C1C}">
                <a14:useLocalDpi xmlns:a14="http://schemas.microsoft.com/office/drawing/2010/main" val="0"/>
              </a:ext>
            </a:extLst>
          </a:blip>
          <a:srcRect l="5354" t="8440" r="6203" b="10136"/>
          <a:stretch>
            <a:fillRect/>
          </a:stretch>
        </p:blipFill>
        <p:spPr bwMode="auto">
          <a:xfrm>
            <a:off x="782638" y="1654175"/>
            <a:ext cx="28051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Picture 4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974850"/>
            <a:ext cx="21240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p:cNvCxnSpPr/>
          <p:nvPr/>
        </p:nvCxnSpPr>
        <p:spPr>
          <a:xfrm>
            <a:off x="974725" y="5326063"/>
            <a:ext cx="10336213"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descr="power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643" y="2316324"/>
            <a:ext cx="1190592" cy="2075971"/>
          </a:xfrm>
          <a:prstGeom prst="rect">
            <a:avLst/>
          </a:prstGeom>
        </p:spPr>
      </p:pic>
      <p:pic>
        <p:nvPicPr>
          <p:cNvPr id="10" name="Picture 9" descr="power 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890" y="2090308"/>
            <a:ext cx="1964286" cy="2501571"/>
          </a:xfrm>
          <a:prstGeom prst="rect">
            <a:avLst/>
          </a:prstGeom>
        </p:spPr>
      </p:pic>
    </p:spTree>
    <p:extLst>
      <p:ext uri="{BB962C8B-B14F-4D97-AF65-F5344CB8AC3E}">
        <p14:creationId xmlns:p14="http://schemas.microsoft.com/office/powerpoint/2010/main" val="6737784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4" presetClass="entr" presetSubtype="10" fill="hold" grpId="0" nodeType="withEffect">
                                  <p:stCondLst>
                                    <p:cond delay="35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1500"/>
                                        <p:tgtEl>
                                          <p:spTgt spid="11"/>
                                        </p:tgtEl>
                                      </p:cBhvr>
                                    </p:animEffect>
                                  </p:childTnLst>
                                </p:cTn>
                              </p:par>
                              <p:par>
                                <p:cTn id="16" presetID="14" presetClass="entr" presetSubtype="10" fill="hold" grpId="0" nodeType="withEffect">
                                  <p:stCondLst>
                                    <p:cond delay="350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1500"/>
                                        <p:tgtEl>
                                          <p:spTgt spid="12"/>
                                        </p:tgtEl>
                                      </p:cBhvr>
                                    </p:animEffect>
                                  </p:childTnLst>
                                </p:cTn>
                              </p:par>
                              <p:par>
                                <p:cTn id="19" presetID="14" presetClass="entr" presetSubtype="10" fill="hold" grpId="0" nodeType="withEffect">
                                  <p:stCondLst>
                                    <p:cond delay="350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1500"/>
                                        <p:tgtEl>
                                          <p:spTgt spid="15"/>
                                        </p:tgtEl>
                                      </p:cBhvr>
                                    </p:animEffect>
                                  </p:childTnLst>
                                </p:cTn>
                              </p:par>
                              <p:par>
                                <p:cTn id="22" presetID="53" presetClass="entr" presetSubtype="16" fill="hold" grpId="0" nodeType="withEffect">
                                  <p:stCondLst>
                                    <p:cond delay="50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50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5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2" presetClass="entr" presetSubtype="2" fill="hold" nodeType="withEffect">
                                  <p:stCondLst>
                                    <p:cond delay="50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14" presetClass="entr" presetSubtype="10" fill="hold" grpId="0" nodeType="withEffect">
                                  <p:stCondLst>
                                    <p:cond delay="750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1500"/>
                                        <p:tgtEl>
                                          <p:spTgt spid="17"/>
                                        </p:tgtEl>
                                      </p:cBhvr>
                                    </p:animEffect>
                                  </p:childTnLst>
                                </p:cTn>
                              </p:par>
                              <p:par>
                                <p:cTn id="44" presetID="14" presetClass="entr" presetSubtype="10" fill="hold" grpId="0" nodeType="withEffect">
                                  <p:stCondLst>
                                    <p:cond delay="750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1500"/>
                                        <p:tgtEl>
                                          <p:spTgt spid="18"/>
                                        </p:tgtEl>
                                      </p:cBhvr>
                                    </p:animEffect>
                                  </p:childTnLst>
                                </p:cTn>
                              </p:par>
                              <p:par>
                                <p:cTn id="47" presetID="14" presetClass="entr" presetSubtype="10" fill="hold" grpId="0" nodeType="withEffect">
                                  <p:stCondLst>
                                    <p:cond delay="750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1500"/>
                                        <p:tgtEl>
                                          <p:spTgt spid="24"/>
                                        </p:tgtEl>
                                      </p:cBhvr>
                                    </p:animEffect>
                                  </p:childTnLst>
                                </p:cTn>
                              </p:par>
                              <p:par>
                                <p:cTn id="50" presetID="53" presetClass="entr" presetSubtype="16" fill="hold" grpId="0" nodeType="withEffect">
                                  <p:stCondLst>
                                    <p:cond delay="90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90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nodeType="withEffect">
                                  <p:stCondLst>
                                    <p:cond delay="90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2" presetClass="entr" presetSubtype="8" fill="hold" nodeType="withEffect">
                                  <p:stCondLst>
                                    <p:cond delay="900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950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4" fill="hold" nodeType="withEffect">
                                  <p:stCondLst>
                                    <p:cond delay="1000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p:bldP spid="15" grpId="0" animBg="1"/>
      <p:bldP spid="16" grpId="0"/>
      <p:bldP spid="17" grpId="0" animBg="1"/>
      <p:bldP spid="18" grpId="0" animBg="1"/>
      <p:bldP spid="20" grpId="0"/>
      <p:bldP spid="24" grpId="0" animBg="1"/>
      <p:bldP spid="2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p:cNvGrpSpPr>
          <p:nvPr/>
        </p:nvGrpSpPr>
        <p:grpSpPr bwMode="auto">
          <a:xfrm>
            <a:off x="0" y="0"/>
            <a:ext cx="12192000" cy="6916738"/>
            <a:chOff x="-1" y="-22322"/>
            <a:chExt cx="12192001" cy="6916926"/>
          </a:xfrm>
        </p:grpSpPr>
        <p:sp>
          <p:nvSpPr>
            <p:cNvPr id="19" name="Rectangle 18"/>
            <p:cNvSpPr/>
            <p:nvPr/>
          </p:nvSpPr>
          <p:spPr>
            <a:xfrm>
              <a:off x="-1" y="-96"/>
              <a:ext cx="12192001" cy="68947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0" name="Rectangle 19"/>
            <p:cNvSpPr/>
            <p:nvPr/>
          </p:nvSpPr>
          <p:spPr>
            <a:xfrm>
              <a:off x="-1" y="-22322"/>
              <a:ext cx="12192001" cy="6916926"/>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22" name="TextBox 21"/>
          <p:cNvSpPr txBox="1">
            <a:spLocks noChangeArrowheads="1"/>
          </p:cNvSpPr>
          <p:nvPr/>
        </p:nvSpPr>
        <p:spPr bwMode="auto">
          <a:xfrm>
            <a:off x="3080285" y="3824202"/>
            <a:ext cx="5581650" cy="10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lnSpc>
                <a:spcPct val="90000"/>
              </a:lnSpc>
            </a:pPr>
            <a:r>
              <a:rPr lang="id-ID" sz="3600" b="1" dirty="0" smtClean="0">
                <a:solidFill>
                  <a:schemeClr val="bg1"/>
                </a:solidFill>
                <a:ea typeface="Roboto" charset="0"/>
                <a:cs typeface="Arial" charset="0"/>
              </a:rPr>
              <a:t>Thanks For Your Consideration </a:t>
            </a:r>
            <a:endParaRPr lang="id-ID" sz="3600" b="1" dirty="0">
              <a:solidFill>
                <a:schemeClr val="bg1"/>
              </a:solidFill>
              <a:ea typeface="Roboto" charset="0"/>
              <a:cs typeface="Arial" charset="0"/>
            </a:endParaRPr>
          </a:p>
        </p:txBody>
      </p:sp>
      <p:sp>
        <p:nvSpPr>
          <p:cNvPr id="23" name="TextBox 22"/>
          <p:cNvSpPr txBox="1">
            <a:spLocks noChangeArrowheads="1"/>
          </p:cNvSpPr>
          <p:nvPr/>
        </p:nvSpPr>
        <p:spPr bwMode="auto">
          <a:xfrm>
            <a:off x="249349" y="5683369"/>
            <a:ext cx="3517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b="1" dirty="0">
                <a:solidFill>
                  <a:schemeClr val="bg1"/>
                </a:solidFill>
              </a:rPr>
              <a:t>3356 Seymour Avenue, Bronx, NY 10469, P: 718-652-3288, F: 718-944-4183</a:t>
            </a:r>
          </a:p>
          <a:p>
            <a:r>
              <a:rPr lang="en-US" sz="1200" b="1" dirty="0">
                <a:solidFill>
                  <a:schemeClr val="bg1"/>
                </a:solidFill>
              </a:rPr>
              <a:t>Good Neighbors Community Outreach Agency is a Subsidiary of New Testament Temple Church of God</a:t>
            </a:r>
          </a:p>
        </p:txBody>
      </p:sp>
      <p:sp>
        <p:nvSpPr>
          <p:cNvPr id="2" name="TextBox 1"/>
          <p:cNvSpPr txBox="1"/>
          <p:nvPr/>
        </p:nvSpPr>
        <p:spPr>
          <a:xfrm>
            <a:off x="2711906" y="648260"/>
            <a:ext cx="5780989" cy="1200329"/>
          </a:xfrm>
          <a:prstGeom prst="rect">
            <a:avLst/>
          </a:prstGeom>
          <a:noFill/>
        </p:spPr>
        <p:txBody>
          <a:bodyPr wrap="square" rtlCol="0">
            <a:spAutoFit/>
          </a:bodyPr>
          <a:lstStyle/>
          <a:p>
            <a:r>
              <a:rPr lang="en-US" dirty="0" smtClean="0">
                <a:solidFill>
                  <a:srgbClr val="FFFFFF"/>
                </a:solidFill>
              </a:rPr>
              <a:t>Please Contact us with Your Decision at your earliest convenience. Sponsorship can be completed at our website </a:t>
            </a:r>
            <a:r>
              <a:rPr lang="en-US" dirty="0" smtClean="0">
                <a:solidFill>
                  <a:srgbClr val="FFFFFF"/>
                </a:solidFill>
                <a:hlinkClick r:id="rId2"/>
              </a:rPr>
              <a:t>www.funintheson.nyc</a:t>
            </a:r>
            <a:endParaRPr lang="en-US" dirty="0" smtClean="0">
              <a:solidFill>
                <a:srgbClr val="FFFFFF"/>
              </a:solidFill>
            </a:endParaRPr>
          </a:p>
          <a:p>
            <a:endParaRPr lang="en-US" dirty="0">
              <a:solidFill>
                <a:srgbClr val="FFFFFF"/>
              </a:solidFill>
            </a:endParaRPr>
          </a:p>
        </p:txBody>
      </p:sp>
      <p:pic>
        <p:nvPicPr>
          <p:cNvPr id="3" name="Picture 2" descr="FITS_logo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07" y="1627266"/>
            <a:ext cx="2113359" cy="218666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2000"/>
                                        <p:tgtEl>
                                          <p:spTgt spid="17"/>
                                        </p:tgtEl>
                                      </p:cBhvr>
                                    </p:animEffect>
                                  </p:childTnLst>
                                </p:cTn>
                              </p:par>
                              <p:par>
                                <p:cTn id="8" presetID="22" presetClass="entr" presetSubtype="1" fill="hold" grpId="0" nodeType="withEffect">
                                  <p:stCondLst>
                                    <p:cond delay="500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par>
                                <p:cTn id="11" presetID="22" presetClass="entr" presetSubtype="8" fill="hold" grpId="0" nodeType="withEffect">
                                  <p:stCondLst>
                                    <p:cond delay="5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0" y="-174329"/>
            <a:ext cx="12192000" cy="2552682"/>
            <a:chOff x="-64756" y="-44850"/>
            <a:chExt cx="12317714" cy="4529798"/>
          </a:xfrm>
        </p:grpSpPr>
        <p:sp>
          <p:nvSpPr>
            <p:cNvPr id="6" name="Rectangle 5"/>
            <p:cNvSpPr/>
            <p:nvPr/>
          </p:nvSpPr>
          <p:spPr>
            <a:xfrm>
              <a:off x="-42205" y="-44850"/>
              <a:ext cx="12295163" cy="452979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p:cNvSpPr/>
            <p:nvPr/>
          </p:nvSpPr>
          <p:spPr>
            <a:xfrm>
              <a:off x="-64756" y="-44850"/>
              <a:ext cx="12317714" cy="4529798"/>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12" name="Oval 11"/>
          <p:cNvSpPr>
            <a:spLocks noChangeAspect="1"/>
          </p:cNvSpPr>
          <p:nvPr/>
        </p:nvSpPr>
        <p:spPr>
          <a:xfrm>
            <a:off x="5016259" y="2212143"/>
            <a:ext cx="1184014" cy="1184014"/>
          </a:xfrm>
          <a:prstGeom prst="ellipse">
            <a:avLst/>
          </a:prstGeom>
          <a:solidFill>
            <a:schemeClr val="accent3">
              <a:lumMod val="7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5" name="Content Placeholder 2"/>
          <p:cNvSpPr txBox="1">
            <a:spLocks/>
          </p:cNvSpPr>
          <p:nvPr/>
        </p:nvSpPr>
        <p:spPr>
          <a:xfrm>
            <a:off x="639960" y="3436783"/>
            <a:ext cx="10521950" cy="2378353"/>
          </a:xfrm>
          <a:prstGeom prst="rect">
            <a:avLst/>
          </a:prstGeom>
        </p:spPr>
        <p:txBody>
          <a:bodyPr/>
          <a:lstStyle>
            <a:lvl1pPr defTabSz="457200">
              <a:defRPr>
                <a:solidFill>
                  <a:schemeClr val="tx1"/>
                </a:solidFill>
                <a:latin typeface="Calibri" charset="0"/>
                <a:ea typeface="ＭＳ Ｐゴシック" charset="0"/>
              </a:defRPr>
            </a:lvl1pPr>
            <a:lvl2pPr defTabSz="457200">
              <a:defRPr>
                <a:solidFill>
                  <a:schemeClr val="tx1"/>
                </a:solidFill>
                <a:latin typeface="Calibri" charset="0"/>
                <a:ea typeface="ＭＳ Ｐゴシック" charset="0"/>
              </a:defRPr>
            </a:lvl2pPr>
            <a:lvl3pPr defTabSz="457200">
              <a:defRPr>
                <a:solidFill>
                  <a:schemeClr val="tx1"/>
                </a:solidFill>
                <a:latin typeface="Calibri" charset="0"/>
                <a:ea typeface="ＭＳ Ｐゴシック" charset="0"/>
              </a:defRPr>
            </a:lvl3pPr>
            <a:lvl4pPr defTabSz="457200">
              <a:defRPr>
                <a:solidFill>
                  <a:schemeClr val="tx1"/>
                </a:solidFill>
                <a:latin typeface="Calibri" charset="0"/>
                <a:ea typeface="ＭＳ Ｐゴシック" charset="0"/>
              </a:defRPr>
            </a:lvl4pPr>
            <a:lvl5pPr defTabSz="457200">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algn="ctr" eaLnBrk="1" hangingPunct="1">
              <a:spcBef>
                <a:spcPct val="20000"/>
              </a:spcBef>
              <a:spcAft>
                <a:spcPts val="600"/>
              </a:spcAft>
              <a:buClr>
                <a:srgbClr val="14507A"/>
              </a:buClr>
              <a:buSzPct val="145000"/>
              <a:buFont typeface="Arial" charset="0"/>
              <a:buNone/>
            </a:pPr>
            <a:r>
              <a:rPr lang="id-ID" sz="2400" dirty="0" smtClean="0">
                <a:solidFill>
                  <a:srgbClr val="191919"/>
                </a:solidFill>
                <a:cs typeface="Roboto" charset="0"/>
              </a:rPr>
              <a:t> </a:t>
            </a:r>
          </a:p>
          <a:p>
            <a:pPr algn="ctr" eaLnBrk="1" hangingPunct="1">
              <a:spcBef>
                <a:spcPct val="20000"/>
              </a:spcBef>
              <a:spcAft>
                <a:spcPts val="600"/>
              </a:spcAft>
              <a:buClr>
                <a:srgbClr val="14507A"/>
              </a:buClr>
              <a:buSzPct val="145000"/>
              <a:buFont typeface="Arial" charset="0"/>
              <a:buNone/>
            </a:pPr>
            <a:r>
              <a:rPr lang="id-ID" sz="1200" dirty="0" smtClean="0">
                <a:solidFill>
                  <a:srgbClr val="191919"/>
                </a:solidFill>
                <a:cs typeface="Roboto" charset="0"/>
              </a:rPr>
              <a:t>Fun In The Son NYC is embarking on its </a:t>
            </a:r>
            <a:r>
              <a:rPr lang="id-ID" sz="1200" dirty="0" smtClean="0">
                <a:solidFill>
                  <a:srgbClr val="191919"/>
                </a:solidFill>
                <a:cs typeface="Roboto" charset="0"/>
              </a:rPr>
              <a:t>4th</a:t>
            </a:r>
            <a:r>
              <a:rPr lang="id-ID" sz="1200" dirty="0" smtClean="0">
                <a:solidFill>
                  <a:srgbClr val="191919"/>
                </a:solidFill>
                <a:cs typeface="Roboto" charset="0"/>
              </a:rPr>
              <a:t> </a:t>
            </a:r>
            <a:r>
              <a:rPr lang="id-ID" sz="1200" dirty="0" smtClean="0">
                <a:solidFill>
                  <a:srgbClr val="191919"/>
                </a:solidFill>
                <a:cs typeface="Roboto" charset="0"/>
              </a:rPr>
              <a:t>year of </a:t>
            </a:r>
            <a:r>
              <a:rPr lang="id-ID" sz="1200" dirty="0" smtClean="0">
                <a:solidFill>
                  <a:srgbClr val="191919"/>
                </a:solidFill>
                <a:cs typeface="Roboto" charset="0"/>
              </a:rPr>
              <a:t>Food, Music and Fun for the community</a:t>
            </a:r>
            <a:r>
              <a:rPr lang="id-ID" sz="1200" dirty="0" smtClean="0">
                <a:solidFill>
                  <a:srgbClr val="191919"/>
                </a:solidFill>
                <a:cs typeface="Roboto" charset="0"/>
              </a:rPr>
              <a:t>, </a:t>
            </a:r>
            <a:r>
              <a:rPr lang="id-ID" sz="1200" dirty="0" smtClean="0">
                <a:solidFill>
                  <a:srgbClr val="191919"/>
                </a:solidFill>
                <a:cs typeface="Roboto" charset="0"/>
              </a:rPr>
              <a:t>This international </a:t>
            </a:r>
            <a:r>
              <a:rPr lang="id-ID" sz="1200" dirty="0" smtClean="0">
                <a:solidFill>
                  <a:srgbClr val="191919"/>
                </a:solidFill>
                <a:cs typeface="Roboto" charset="0"/>
              </a:rPr>
              <a:t>festival </a:t>
            </a:r>
            <a:r>
              <a:rPr lang="id-ID" sz="1200" dirty="0" smtClean="0">
                <a:solidFill>
                  <a:srgbClr val="191919"/>
                </a:solidFill>
                <a:cs typeface="Roboto" charset="0"/>
              </a:rPr>
              <a:t>share a similar mission to </a:t>
            </a:r>
            <a:r>
              <a:rPr lang="id-ID" sz="1200" dirty="0" smtClean="0">
                <a:solidFill>
                  <a:srgbClr val="191919"/>
                </a:solidFill>
                <a:cs typeface="Roboto" charset="0"/>
              </a:rPr>
              <a:t>Organizations with deep rooted commitment to the communities that support their businesses</a:t>
            </a:r>
            <a:r>
              <a:rPr lang="id-ID" sz="1200" dirty="0" smtClean="0">
                <a:solidFill>
                  <a:srgbClr val="191919"/>
                </a:solidFill>
                <a:cs typeface="Roboto" charset="0"/>
              </a:rPr>
              <a:t>, FITS esentially </a:t>
            </a:r>
            <a:r>
              <a:rPr lang="id-ID" sz="1200" dirty="0" smtClean="0">
                <a:solidFill>
                  <a:srgbClr val="191919"/>
                </a:solidFill>
                <a:cs typeface="Roboto" charset="0"/>
              </a:rPr>
              <a:t>taking the best of </a:t>
            </a:r>
            <a:r>
              <a:rPr lang="id-ID" sz="1200" dirty="0">
                <a:solidFill>
                  <a:srgbClr val="191919"/>
                </a:solidFill>
                <a:cs typeface="Roboto" charset="0"/>
              </a:rPr>
              <a:t>f</a:t>
            </a:r>
            <a:r>
              <a:rPr lang="id-ID" sz="1200" dirty="0" smtClean="0">
                <a:solidFill>
                  <a:srgbClr val="191919"/>
                </a:solidFill>
                <a:cs typeface="Roboto" charset="0"/>
              </a:rPr>
              <a:t>amily oriented</a:t>
            </a:r>
            <a:r>
              <a:rPr lang="id-ID" sz="1200" dirty="0" smtClean="0">
                <a:solidFill>
                  <a:srgbClr val="191919"/>
                </a:solidFill>
                <a:cs typeface="Roboto" charset="0"/>
              </a:rPr>
              <a:t> </a:t>
            </a:r>
            <a:r>
              <a:rPr lang="id-ID" sz="1200" dirty="0" smtClean="0">
                <a:solidFill>
                  <a:srgbClr val="191919"/>
                </a:solidFill>
                <a:cs typeface="Roboto" charset="0"/>
              </a:rPr>
              <a:t>talent coupled with contextual marketing and branding to expose the world to the unique charitable work of The Good Neighbors Community Outreach Agency.  </a:t>
            </a:r>
          </a:p>
          <a:p>
            <a:pPr algn="ctr" eaLnBrk="1" hangingPunct="1">
              <a:spcBef>
                <a:spcPct val="20000"/>
              </a:spcBef>
              <a:spcAft>
                <a:spcPts val="600"/>
              </a:spcAft>
              <a:buClr>
                <a:srgbClr val="14507A"/>
              </a:buClr>
              <a:buSzPct val="145000"/>
              <a:buFont typeface="Arial" charset="0"/>
              <a:buNone/>
            </a:pPr>
            <a:r>
              <a:rPr lang="id-ID" sz="1200" dirty="0" smtClean="0">
                <a:solidFill>
                  <a:srgbClr val="191919"/>
                </a:solidFill>
                <a:cs typeface="Roboto" charset="0"/>
              </a:rPr>
              <a:t>Fun In The Son NYC features numerous events and initiatives but the main event </a:t>
            </a:r>
            <a:r>
              <a:rPr lang="id-ID" sz="1200" dirty="0" smtClean="0">
                <a:solidFill>
                  <a:srgbClr val="191919"/>
                </a:solidFill>
                <a:cs typeface="Roboto" charset="0"/>
              </a:rPr>
              <a:t>is scheduled each year on the 2nd weekend in August.  </a:t>
            </a:r>
            <a:r>
              <a:rPr lang="en-US" sz="1200" dirty="0" smtClean="0">
                <a:solidFill>
                  <a:srgbClr val="191919"/>
                </a:solidFill>
                <a:cs typeface="Roboto" charset="0"/>
              </a:rPr>
              <a:t>The festival</a:t>
            </a:r>
            <a:r>
              <a:rPr lang="id-ID" sz="1200" dirty="0" smtClean="0">
                <a:solidFill>
                  <a:srgbClr val="191919"/>
                </a:solidFill>
                <a:cs typeface="Roboto" charset="0"/>
              </a:rPr>
              <a:t> attracts </a:t>
            </a:r>
            <a:r>
              <a:rPr lang="id-ID" sz="1200" dirty="0" smtClean="0">
                <a:solidFill>
                  <a:srgbClr val="191919"/>
                </a:solidFill>
                <a:cs typeface="Roboto" charset="0"/>
              </a:rPr>
              <a:t>multi-cultural </a:t>
            </a:r>
            <a:r>
              <a:rPr lang="id-ID" sz="1200" dirty="0" smtClean="0">
                <a:solidFill>
                  <a:srgbClr val="191919"/>
                </a:solidFill>
                <a:cs typeface="Roboto" charset="0"/>
              </a:rPr>
              <a:t>crowds </a:t>
            </a:r>
            <a:r>
              <a:rPr lang="id-ID" sz="1200" dirty="0" smtClean="0">
                <a:solidFill>
                  <a:srgbClr val="191919"/>
                </a:solidFill>
                <a:cs typeface="Roboto" charset="0"/>
              </a:rPr>
              <a:t>of over 12,000 people. The Festival </a:t>
            </a:r>
            <a:r>
              <a:rPr lang="id-ID" sz="1200" dirty="0" smtClean="0">
                <a:solidFill>
                  <a:srgbClr val="191919"/>
                </a:solidFill>
                <a:cs typeface="Roboto" charset="0"/>
              </a:rPr>
              <a:t>features</a:t>
            </a:r>
            <a:r>
              <a:rPr lang="id-ID" sz="1200" dirty="0" smtClean="0">
                <a:solidFill>
                  <a:srgbClr val="191919"/>
                </a:solidFill>
                <a:cs typeface="Roboto" charset="0"/>
              </a:rPr>
              <a:t> features live entertainment, Arts Craft and food vendors, Kids Zone with Bouncy Houses, lots of games, prozes and surprises. </a:t>
            </a:r>
            <a:r>
              <a:rPr lang="id-ID" sz="1200" dirty="0" smtClean="0">
                <a:solidFill>
                  <a:srgbClr val="191919"/>
                </a:solidFill>
                <a:cs typeface="Roboto" charset="0"/>
              </a:rPr>
              <a:t>Other initiatives include “The Healthy Village”, “</a:t>
            </a:r>
            <a:r>
              <a:rPr lang="id-ID" sz="1200" dirty="0" smtClean="0">
                <a:solidFill>
                  <a:srgbClr val="191919"/>
                </a:solidFill>
                <a:cs typeface="Roboto" charset="0"/>
              </a:rPr>
              <a:t>The </a:t>
            </a:r>
            <a:r>
              <a:rPr lang="id-ID" sz="1200" dirty="0" smtClean="0">
                <a:solidFill>
                  <a:srgbClr val="191919"/>
                </a:solidFill>
                <a:cs typeface="Roboto" charset="0"/>
              </a:rPr>
              <a:t>Sing-OFF” and “The Back To School” drives.</a:t>
            </a:r>
          </a:p>
          <a:p>
            <a:pPr algn="ctr" eaLnBrk="1" hangingPunct="1">
              <a:spcBef>
                <a:spcPct val="20000"/>
              </a:spcBef>
              <a:spcAft>
                <a:spcPts val="600"/>
              </a:spcAft>
              <a:buClr>
                <a:srgbClr val="14507A"/>
              </a:buClr>
              <a:buSzPct val="145000"/>
              <a:buFont typeface="Arial" charset="0"/>
              <a:buNone/>
            </a:pPr>
            <a:r>
              <a:rPr lang="id-ID" sz="1200" dirty="0" smtClean="0">
                <a:solidFill>
                  <a:srgbClr val="191919"/>
                </a:solidFill>
                <a:cs typeface="Roboto" charset="0"/>
              </a:rPr>
              <a:t> </a:t>
            </a:r>
            <a:r>
              <a:rPr lang="id-ID" sz="1200" dirty="0" smtClean="0">
                <a:solidFill>
                  <a:srgbClr val="191919"/>
                </a:solidFill>
                <a:cs typeface="Roboto" charset="0"/>
              </a:rPr>
              <a:t>Your Organization is well respected in this community</a:t>
            </a:r>
            <a:r>
              <a:rPr lang="id-ID" sz="1200" dirty="0" smtClean="0">
                <a:solidFill>
                  <a:srgbClr val="191919"/>
                </a:solidFill>
                <a:cs typeface="Roboto" charset="0"/>
              </a:rPr>
              <a:t> </a:t>
            </a:r>
            <a:r>
              <a:rPr lang="id-ID" sz="1200" dirty="0" smtClean="0">
                <a:solidFill>
                  <a:srgbClr val="191919"/>
                </a:solidFill>
                <a:cs typeface="Roboto" charset="0"/>
              </a:rPr>
              <a:t>and it would be our greatest honor if our organizations can partner to ensure this event remains impactful </a:t>
            </a:r>
            <a:r>
              <a:rPr lang="id-ID" sz="1200" dirty="0" smtClean="0">
                <a:solidFill>
                  <a:srgbClr val="191919"/>
                </a:solidFill>
                <a:cs typeface="Roboto" charset="0"/>
              </a:rPr>
              <a:t>for  Families in the Bronx and Metro. NY.</a:t>
            </a:r>
            <a:endParaRPr lang="id-ID" sz="1200" dirty="0" smtClean="0">
              <a:solidFill>
                <a:srgbClr val="191919"/>
              </a:solidFill>
              <a:cs typeface="Roboto" charset="0"/>
            </a:endParaRPr>
          </a:p>
        </p:txBody>
      </p:sp>
      <p:sp>
        <p:nvSpPr>
          <p:cNvPr id="9" name="Rectangle 8"/>
          <p:cNvSpPr/>
          <p:nvPr/>
        </p:nvSpPr>
        <p:spPr>
          <a:xfrm>
            <a:off x="610068" y="352327"/>
            <a:ext cx="10458288" cy="2123658"/>
          </a:xfrm>
          <a:prstGeom prst="rect">
            <a:avLst/>
          </a:prstGeom>
        </p:spPr>
        <p:txBody>
          <a:bodyPr wrap="square">
            <a:spAutoFit/>
          </a:bodyPr>
          <a:lstStyle/>
          <a:p>
            <a:pPr algn="ctr"/>
            <a:r>
              <a:rPr lang="en-US" dirty="0">
                <a:solidFill>
                  <a:schemeClr val="bg1"/>
                </a:solidFill>
              </a:rPr>
              <a:t>Fun in the Son NYC 2015 is connecting corporations, city officials and faith communities to create a platform for diverse cultures in NYC. The collaborative efforts that creates this platform are access to affordable housing, job creation, education, training and youth programs.</a:t>
            </a:r>
          </a:p>
          <a:p>
            <a:r>
              <a:rPr lang="en-US" dirty="0">
                <a:solidFill>
                  <a:schemeClr val="bg1"/>
                </a:solidFill>
              </a:rPr>
              <a:t> </a:t>
            </a:r>
          </a:p>
          <a:p>
            <a:pPr algn="r"/>
            <a:r>
              <a:rPr lang="en-US" dirty="0">
                <a:solidFill>
                  <a:schemeClr val="bg1"/>
                </a:solidFill>
              </a:rPr>
              <a:t>The</a:t>
            </a:r>
            <a:r>
              <a:rPr lang="en-US" sz="2400" dirty="0">
                <a:solidFill>
                  <a:schemeClr val="accent4"/>
                </a:solidFill>
              </a:rPr>
              <a:t> mission </a:t>
            </a:r>
            <a:r>
              <a:rPr lang="en-US" dirty="0">
                <a:solidFill>
                  <a:schemeClr val="bg1"/>
                </a:solidFill>
              </a:rPr>
              <a:t>of Fun In The Son NYC is to provide opportunities for children and young adults to showcase their talents to a wide audience.</a:t>
            </a:r>
          </a:p>
          <a:p>
            <a:r>
              <a:rPr lang="en-US" i="1" dirty="0" smtClean="0">
                <a:solidFill>
                  <a:schemeClr val="bg1"/>
                </a:solidFill>
              </a:rPr>
              <a:t>.</a:t>
            </a:r>
            <a:endParaRPr lang="en-US" i="1" dirty="0">
              <a:solidFill>
                <a:schemeClr val="bg1"/>
              </a:solidFill>
            </a:endParaRPr>
          </a:p>
        </p:txBody>
      </p:sp>
      <p:pic>
        <p:nvPicPr>
          <p:cNvPr id="13" name="Picture 12" descr="FITS_logo (1).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207451" y="2374253"/>
            <a:ext cx="830966" cy="859789"/>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par>
                                <p:cTn id="13" presetID="2" presetClass="entr" presetSubtype="4"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22120" y="1257663"/>
            <a:ext cx="8041155" cy="39767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4" name="Picture 13" descr="_DSC1251-Edi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1337" y="1531612"/>
            <a:ext cx="5346024" cy="3569131"/>
          </a:xfrm>
          <a:prstGeom prst="rect">
            <a:avLst/>
          </a:prstGeom>
        </p:spPr>
      </p:pic>
      <p:pic>
        <p:nvPicPr>
          <p:cNvPr id="3" name="Picture 2" descr="FITS_logo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26" y="509345"/>
            <a:ext cx="1319737" cy="1365515"/>
          </a:xfrm>
          <a:prstGeom prst="rect">
            <a:avLst/>
          </a:prstGeom>
        </p:spPr>
      </p:pic>
      <p:sp>
        <p:nvSpPr>
          <p:cNvPr id="5" name="TextBox 4"/>
          <p:cNvSpPr txBox="1"/>
          <p:nvPr/>
        </p:nvSpPr>
        <p:spPr>
          <a:xfrm>
            <a:off x="5490601" y="694083"/>
            <a:ext cx="4668879" cy="584776"/>
          </a:xfrm>
          <a:prstGeom prst="rect">
            <a:avLst/>
          </a:prstGeom>
          <a:noFill/>
        </p:spPr>
        <p:txBody>
          <a:bodyPr wrap="square">
            <a:spAutoFit/>
          </a:bodyPr>
          <a:lstStyle/>
          <a:p>
            <a:pPr algn="ctr" eaLnBrk="1" fontAlgn="auto" hangingPunct="1">
              <a:spcBef>
                <a:spcPts val="0"/>
              </a:spcBef>
              <a:spcAft>
                <a:spcPts val="0"/>
              </a:spcAft>
              <a:defRPr/>
            </a:pPr>
            <a:r>
              <a:rPr lang="id-ID" sz="3200" dirty="0" smtClean="0">
                <a:solidFill>
                  <a:srgbClr val="5C5C5C"/>
                </a:solidFill>
                <a:latin typeface="+mn-lt"/>
                <a:ea typeface="+mn-ea"/>
              </a:rPr>
              <a:t>INTRODUCTION</a:t>
            </a:r>
            <a:endParaRPr lang="id-ID" sz="3200" dirty="0">
              <a:solidFill>
                <a:srgbClr val="5C5C5C"/>
              </a:solidFill>
              <a:latin typeface="+mn-lt"/>
              <a:ea typeface="+mn-ea"/>
            </a:endParaRPr>
          </a:p>
        </p:txBody>
      </p:sp>
      <p:cxnSp>
        <p:nvCxnSpPr>
          <p:cNvPr id="15" name="Straight Connector 14"/>
          <p:cNvCxnSpPr/>
          <p:nvPr/>
        </p:nvCxnSpPr>
        <p:spPr>
          <a:xfrm flipH="1">
            <a:off x="814388" y="5337175"/>
            <a:ext cx="10367962"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id-ID" sz="1400">
                  <a:solidFill>
                    <a:srgbClr val="868AD1"/>
                  </a:solidFill>
                  <a:latin typeface="Roboto" charset="0"/>
                  <a:cs typeface="Roboto" charset="0"/>
                </a:rPr>
                <a:t>0</a:t>
              </a:r>
              <a:fld id="{F7F73A4A-2CB1-F548-9CE9-558B256B28D4}" type="slidenum">
                <a:rPr lang="id-ID" sz="1400">
                  <a:solidFill>
                    <a:srgbClr val="868AD1"/>
                  </a:solidFill>
                  <a:latin typeface="Roboto" charset="0"/>
                  <a:cs typeface="Roboto" charset="0"/>
                </a:rPr>
                <a:pPr algn="ctr" eaLnBrk="1" hangingPunct="1"/>
                <a:t>3</a:t>
              </a:fld>
              <a:endParaRPr lang="id-ID" sz="1400">
                <a:solidFill>
                  <a:srgbClr val="868AD1"/>
                </a:solidFill>
                <a:latin typeface="Roboto" charset="0"/>
                <a:cs typeface="Roboto" charset="0"/>
              </a:endParaRPr>
            </a:p>
          </p:txBody>
        </p:sp>
      </p:grpSp>
      <p:sp>
        <p:nvSpPr>
          <p:cNvPr id="6" name="Content Placeholder 2"/>
          <p:cNvSpPr txBox="1">
            <a:spLocks/>
          </p:cNvSpPr>
          <p:nvPr/>
        </p:nvSpPr>
        <p:spPr>
          <a:xfrm>
            <a:off x="8852195" y="1463960"/>
            <a:ext cx="2429507" cy="369121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fontAlgn="auto">
              <a:defRPr/>
            </a:pPr>
            <a:r>
              <a:rPr lang="en-US" sz="1100" dirty="0"/>
              <a:t>Fun In The Son Festival started in 2002 on the island of Jamaica. Initially geared towards college students, the festival offered a fun filled alternative to traditional spring break activities. Today, Fun In the Son is an International festival with concerts being held in Haiti, Jamaica and The United States. Throughout the years numerous internationally acclaimed artist have graced the Fun in The Son stages </a:t>
            </a:r>
            <a:r>
              <a:rPr lang="en-US" sz="1100" dirty="0" smtClean="0"/>
              <a:t>including :</a:t>
            </a:r>
          </a:p>
          <a:p>
            <a:pPr algn="ctr" fontAlgn="auto">
              <a:defRPr/>
            </a:pPr>
            <a:r>
              <a:rPr lang="en-US" sz="1100" dirty="0" smtClean="0"/>
              <a:t>Hezekiah Walker, Kirk Franklyn,           Tye Tribbet, Tobi Mac, Martha Munizzi, Israel Haughton, Eddie James, Papa San, Carlene Davis, Out </a:t>
            </a:r>
            <a:r>
              <a:rPr lang="en-US" sz="1100" dirty="0"/>
              <a:t>Of Eden</a:t>
            </a:r>
            <a:br>
              <a:rPr lang="en-US" sz="1100" dirty="0"/>
            </a:br>
            <a:r>
              <a:rPr lang="en-US" sz="1100" dirty="0" smtClean="0"/>
              <a:t>and Alvin Slaughter.</a:t>
            </a:r>
          </a:p>
          <a:p>
            <a:pPr algn="just" fontAlgn="auto">
              <a:defRPr/>
            </a:pPr>
            <a:endParaRPr lang="en-US" sz="1100" dirty="0"/>
          </a:p>
          <a:p>
            <a:pPr algn="l" fontAlgn="auto">
              <a:defRPr/>
            </a:pPr>
            <a:endParaRPr lang="id-ID" sz="1100" dirty="0">
              <a:solidFill>
                <a:schemeClr val="bg2">
                  <a:lumMod val="50000"/>
                </a:schemeClr>
              </a:solidFill>
              <a:ea typeface="Roboto" panose="02000000000000000000" pitchFamily="2" charset="0"/>
            </a:endParaRPr>
          </a:p>
          <a:p>
            <a:pPr algn="l" fontAlgn="auto">
              <a:defRPr/>
            </a:pPr>
            <a:endParaRPr lang="id-ID" sz="1100" dirty="0">
              <a:solidFill>
                <a:schemeClr val="bg2">
                  <a:lumMod val="75000"/>
                </a:schemeClr>
              </a:solidFill>
              <a:ea typeface="Roboto" panose="02000000000000000000" pitchFamily="2" charset="0"/>
            </a:endParaRPr>
          </a:p>
        </p:txBody>
      </p:sp>
      <p:sp>
        <p:nvSpPr>
          <p:cNvPr id="18" name="TextBox 17"/>
          <p:cNvSpPr txBox="1"/>
          <p:nvPr/>
        </p:nvSpPr>
        <p:spPr>
          <a:xfrm>
            <a:off x="784372" y="4619732"/>
            <a:ext cx="1045829" cy="577081"/>
          </a:xfrm>
          <a:prstGeom prst="rect">
            <a:avLst/>
          </a:prstGeom>
          <a:noFill/>
        </p:spPr>
        <p:txBody>
          <a:bodyPr wrap="square" rtlCol="0">
            <a:spAutoFit/>
          </a:bodyPr>
          <a:lstStyle/>
          <a:p>
            <a:r>
              <a:rPr lang="en-US" sz="1050" dirty="0" smtClean="0"/>
              <a:t>August 2014, Sts Philip and James School</a:t>
            </a:r>
            <a:endParaRPr lang="en-US" sz="1050" dirty="0"/>
          </a:p>
        </p:txBody>
      </p:sp>
    </p:spTree>
  </p:cSld>
  <p:clrMapOvr>
    <a:masterClrMapping/>
  </p:clrMapOvr>
  <p:transition xmlns:p14="http://schemas.microsoft.com/office/powerpoint/2010/main" spd="slow">
    <p:checke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23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par>
                                <p:cTn id="16" presetID="22" presetClass="entr" presetSubtype="8" fill="hold" nodeType="withEffect">
                                  <p:stCondLst>
                                    <p:cond delay="35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 presetClass="entr" presetSubtype="4" fill="hold" grpId="0" nodeType="withEffect">
                                  <p:stCondLst>
                                    <p:cond delay="1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id-ID" sz="1400">
                  <a:solidFill>
                    <a:srgbClr val="868AD1"/>
                  </a:solidFill>
                  <a:latin typeface="Roboto" charset="0"/>
                  <a:cs typeface="Roboto" charset="0"/>
                </a:rPr>
                <a:t>0</a:t>
              </a:r>
              <a:fld id="{F0F9EC53-6625-104D-ABFA-D7F00DC09D4C}" type="slidenum">
                <a:rPr lang="id-ID" sz="1400">
                  <a:solidFill>
                    <a:srgbClr val="868AD1"/>
                  </a:solidFill>
                  <a:latin typeface="Roboto" charset="0"/>
                  <a:cs typeface="Roboto" charset="0"/>
                </a:rPr>
                <a:pPr algn="ctr" eaLnBrk="1" hangingPunct="1"/>
                <a:t>4</a:t>
              </a:fld>
              <a:endParaRPr lang="id-ID" sz="1400">
                <a:solidFill>
                  <a:srgbClr val="868AD1"/>
                </a:solidFill>
                <a:latin typeface="Roboto" charset="0"/>
                <a:cs typeface="Roboto" charset="0"/>
              </a:endParaRPr>
            </a:p>
          </p:txBody>
        </p:sp>
      </p:grpSp>
      <p:grpSp>
        <p:nvGrpSpPr>
          <p:cNvPr id="5" name="Group 4"/>
          <p:cNvGrpSpPr>
            <a:grpSpLocks/>
          </p:cNvGrpSpPr>
          <p:nvPr/>
        </p:nvGrpSpPr>
        <p:grpSpPr bwMode="auto">
          <a:xfrm>
            <a:off x="0" y="0"/>
            <a:ext cx="12192000" cy="6962775"/>
            <a:chOff x="0" y="0"/>
            <a:chExt cx="12192000" cy="6963508"/>
          </a:xfrm>
        </p:grpSpPr>
        <p:sp>
          <p:nvSpPr>
            <p:cNvPr id="6" name="Rectangle 5"/>
            <p:cNvSpPr/>
            <p:nvPr/>
          </p:nvSpPr>
          <p:spPr>
            <a:xfrm>
              <a:off x="0" y="0"/>
              <a:ext cx="12192000" cy="685872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p:cNvSpPr/>
            <p:nvPr/>
          </p:nvSpPr>
          <p:spPr>
            <a:xfrm>
              <a:off x="0" y="0"/>
              <a:ext cx="12192000" cy="6963508"/>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pic>
        <p:nvPicPr>
          <p:cNvPr id="16" name="Picture 15" descr="_DSC2254-Edi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273339" cy="6858000"/>
          </a:xfrm>
          <a:prstGeom prst="rect">
            <a:avLst/>
          </a:prstGeom>
        </p:spPr>
      </p:pic>
      <p:sp>
        <p:nvSpPr>
          <p:cNvPr id="8" name="Oval 7"/>
          <p:cNvSpPr/>
          <p:nvPr/>
        </p:nvSpPr>
        <p:spPr>
          <a:xfrm>
            <a:off x="0" y="1698672"/>
            <a:ext cx="4514850" cy="451485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1" name="Oval 10"/>
          <p:cNvSpPr>
            <a:spLocks noChangeAspect="1"/>
          </p:cNvSpPr>
          <p:nvPr/>
        </p:nvSpPr>
        <p:spPr>
          <a:xfrm>
            <a:off x="93663" y="2082800"/>
            <a:ext cx="3708400" cy="3708400"/>
          </a:xfrm>
          <a:prstGeom prst="ellipse">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3" name="Oval 12"/>
          <p:cNvSpPr>
            <a:spLocks noChangeAspect="1"/>
          </p:cNvSpPr>
          <p:nvPr/>
        </p:nvSpPr>
        <p:spPr>
          <a:xfrm>
            <a:off x="3911600" y="3216275"/>
            <a:ext cx="1439863" cy="1439863"/>
          </a:xfrm>
          <a:prstGeom prst="ellipse">
            <a:avLst/>
          </a:prstGeom>
          <a:solidFill>
            <a:schemeClr val="accent3">
              <a:lumMod val="75000"/>
            </a:schemeClr>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p>
        </p:txBody>
      </p:sp>
      <p:sp>
        <p:nvSpPr>
          <p:cNvPr id="14" name="TextBox 13"/>
          <p:cNvSpPr txBox="1"/>
          <p:nvPr/>
        </p:nvSpPr>
        <p:spPr>
          <a:xfrm>
            <a:off x="115887" y="2859729"/>
            <a:ext cx="3594315" cy="2145716"/>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eaLnBrk="1" hangingPunct="1">
              <a:lnSpc>
                <a:spcPct val="90000"/>
              </a:lnSpc>
            </a:pPr>
            <a:r>
              <a:rPr lang="id-ID" sz="2000" dirty="0">
                <a:solidFill>
                  <a:schemeClr val="bg1"/>
                </a:solidFill>
                <a:cs typeface="Roboto" charset="0"/>
              </a:rPr>
              <a:t>MEET THE TEAM</a:t>
            </a:r>
          </a:p>
          <a:p>
            <a:pPr algn="r" eaLnBrk="1" hangingPunct="1">
              <a:lnSpc>
                <a:spcPct val="90000"/>
              </a:lnSpc>
            </a:pPr>
            <a:endParaRPr lang="id-ID" sz="2000" dirty="0">
              <a:solidFill>
                <a:srgbClr val="F2F2F2"/>
              </a:solidFill>
              <a:cs typeface="Roboto" charset="0"/>
            </a:endParaRPr>
          </a:p>
          <a:p>
            <a:pPr algn="r" eaLnBrk="1" hangingPunct="1">
              <a:lnSpc>
                <a:spcPct val="90000"/>
              </a:lnSpc>
            </a:pPr>
            <a:r>
              <a:rPr lang="en-US" sz="1600" dirty="0" smtClean="0">
                <a:solidFill>
                  <a:srgbClr val="F2F2F2"/>
                </a:solidFill>
                <a:cs typeface="Roboto" charset="0"/>
              </a:rPr>
              <a:t>Fun In The Son NYC is produced and primarily funded by The Good Neighbors Community Outreach Agency alongside partnering churches, Corporations and Local Elected officials</a:t>
            </a:r>
            <a:endParaRPr lang="id-ID" sz="1600" dirty="0" smtClean="0">
              <a:solidFill>
                <a:srgbClr val="F2F2F2"/>
              </a:solidFill>
              <a:cs typeface="Roboto" charset="0"/>
            </a:endParaRPr>
          </a:p>
          <a:p>
            <a:pPr algn="r" eaLnBrk="1" hangingPunct="1">
              <a:lnSpc>
                <a:spcPct val="90000"/>
              </a:lnSpc>
            </a:pPr>
            <a:endParaRPr lang="id-ID" sz="1400" dirty="0" smtClean="0">
              <a:solidFill>
                <a:srgbClr val="F2F2F2"/>
              </a:solidFill>
              <a:cs typeface="Roboto" charset="0"/>
            </a:endParaRPr>
          </a:p>
          <a:p>
            <a:pPr algn="r" eaLnBrk="1" hangingPunct="1">
              <a:lnSpc>
                <a:spcPct val="90000"/>
              </a:lnSpc>
            </a:pPr>
            <a:r>
              <a:rPr lang="id-ID" sz="1400" dirty="0" smtClean="0">
                <a:solidFill>
                  <a:srgbClr val="F2F2F2"/>
                </a:solidFill>
                <a:cs typeface="Roboto" charset="0"/>
              </a:rPr>
              <a:t>Here are a few key partners:</a:t>
            </a:r>
          </a:p>
        </p:txBody>
      </p:sp>
      <p:pic>
        <p:nvPicPr>
          <p:cNvPr id="17" name="Picture 16" descr="GN Logo Offic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9982" y="3088125"/>
            <a:ext cx="1815124" cy="1815124"/>
          </a:xfrm>
          <a:prstGeom prst="rect">
            <a:avLst/>
          </a:prstGeom>
        </p:spPr>
      </p:pic>
      <p:pic>
        <p:nvPicPr>
          <p:cNvPr id="18" name="Picture 17" descr="NTT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5033" y="5130345"/>
            <a:ext cx="756498" cy="756498"/>
          </a:xfrm>
          <a:prstGeom prst="rect">
            <a:avLst/>
          </a:prstGeom>
        </p:spPr>
      </p:pic>
      <p:pic>
        <p:nvPicPr>
          <p:cNvPr id="19" name="Picture 18" descr="Glory musi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8892" y="5212915"/>
            <a:ext cx="866214" cy="575060"/>
          </a:xfrm>
          <a:prstGeom prst="rect">
            <a:avLst/>
          </a:prstGeom>
        </p:spPr>
      </p:pic>
      <p:pic>
        <p:nvPicPr>
          <p:cNvPr id="20" name="Picture 19" descr="Golden Kru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884" y="5131338"/>
            <a:ext cx="1137780" cy="654223"/>
          </a:xfrm>
          <a:prstGeom prst="rect">
            <a:avLst/>
          </a:prstGeom>
        </p:spPr>
      </p:pic>
      <p:pic>
        <p:nvPicPr>
          <p:cNvPr id="24" name="Picture 23" descr="fly-jamaica-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3000" y="5915992"/>
            <a:ext cx="687602" cy="754511"/>
          </a:xfrm>
          <a:prstGeom prst="rect">
            <a:avLst/>
          </a:prstGeom>
        </p:spPr>
      </p:pic>
      <p:pic>
        <p:nvPicPr>
          <p:cNvPr id="26" name="Picture 25" descr="JNMTlgoweb.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2663" y="5928460"/>
            <a:ext cx="825097" cy="733419"/>
          </a:xfrm>
          <a:prstGeom prst="rect">
            <a:avLst/>
          </a:prstGeom>
        </p:spPr>
      </p:pic>
      <p:pic>
        <p:nvPicPr>
          <p:cNvPr id="27" name="Picture 26" descr="bronx bethany 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6585" y="5891123"/>
            <a:ext cx="1557065" cy="775617"/>
          </a:xfrm>
          <a:prstGeom prst="rect">
            <a:avLst/>
          </a:prstGeom>
        </p:spPr>
      </p:pic>
      <p:pic>
        <p:nvPicPr>
          <p:cNvPr id="28" name="Picture 27" descr="city world toyota.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5687" y="5227121"/>
            <a:ext cx="1997869" cy="525755"/>
          </a:xfrm>
          <a:prstGeom prst="rect">
            <a:avLst/>
          </a:prstGeom>
        </p:spPr>
      </p:pic>
      <p:pic>
        <p:nvPicPr>
          <p:cNvPr id="29" name="Picture 28" descr="TeddyNissan_logo_full.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68861" y="5902301"/>
            <a:ext cx="719494" cy="719494"/>
          </a:xfrm>
          <a:prstGeom prst="rect">
            <a:avLst/>
          </a:prstGeom>
        </p:spPr>
      </p:pic>
      <p:pic>
        <p:nvPicPr>
          <p:cNvPr id="30" name="Picture 29" descr="Ihop.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95609" y="5695319"/>
            <a:ext cx="1162681" cy="1162681"/>
          </a:xfrm>
          <a:prstGeom prst="rect">
            <a:avLst/>
          </a:prstGeom>
        </p:spPr>
      </p:pic>
      <p:pic>
        <p:nvPicPr>
          <p:cNvPr id="31" name="Picture 30" descr="nygov-log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9626" y="5189019"/>
            <a:ext cx="1157430" cy="700829"/>
          </a:xfrm>
          <a:prstGeom prst="rect">
            <a:avLst/>
          </a:prstGeom>
        </p:spPr>
      </p:pic>
    </p:spTree>
  </p:cSld>
  <p:clrMapOvr>
    <a:masterClrMapping/>
  </p:clrMapOvr>
  <p:transition xmlns:p14="http://schemas.microsoft.com/office/powerpoint/2010/main" spd="slow">
    <p:checke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2" presetClass="entr" presetSubtype="8"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53" presetClass="entr" presetSubtype="16" fill="hold" grpId="0" nodeType="withEffect">
                                  <p:stCondLst>
                                    <p:cond delay="20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id-ID" sz="1400">
                  <a:solidFill>
                    <a:srgbClr val="868AD1"/>
                  </a:solidFill>
                  <a:latin typeface="Roboto" charset="0"/>
                  <a:cs typeface="Roboto" charset="0"/>
                </a:rPr>
                <a:t>0</a:t>
              </a:r>
              <a:fld id="{82919F02-D094-8546-A555-3E8794CDA6FC}" type="slidenum">
                <a:rPr lang="id-ID" sz="1400">
                  <a:solidFill>
                    <a:srgbClr val="868AD1"/>
                  </a:solidFill>
                  <a:latin typeface="Roboto" charset="0"/>
                  <a:cs typeface="Roboto" charset="0"/>
                </a:rPr>
                <a:pPr algn="ctr" eaLnBrk="1" hangingPunct="1"/>
                <a:t>5</a:t>
              </a:fld>
              <a:endParaRPr lang="id-ID" sz="1400">
                <a:solidFill>
                  <a:srgbClr val="868AD1"/>
                </a:solidFill>
                <a:latin typeface="Roboto" charset="0"/>
                <a:cs typeface="Roboto" charset="0"/>
              </a:endParaRPr>
            </a:p>
          </p:txBody>
        </p:sp>
      </p:grpSp>
      <p:sp>
        <p:nvSpPr>
          <p:cNvPr id="7" name="TextBox 6"/>
          <p:cNvSpPr txBox="1"/>
          <p:nvPr/>
        </p:nvSpPr>
        <p:spPr>
          <a:xfrm>
            <a:off x="4316704" y="644850"/>
            <a:ext cx="3573462" cy="646113"/>
          </a:xfrm>
          <a:prstGeom prst="rect">
            <a:avLst/>
          </a:prstGeom>
          <a:noFill/>
        </p:spPr>
        <p:txBody>
          <a:bodyPr>
            <a:spAutoFit/>
          </a:bodyPr>
          <a:lstStyle/>
          <a:p>
            <a:pPr algn="ctr" eaLnBrk="1" fontAlgn="auto" hangingPunct="1">
              <a:spcBef>
                <a:spcPts val="0"/>
              </a:spcBef>
              <a:spcAft>
                <a:spcPts val="0"/>
              </a:spcAft>
              <a:defRPr/>
            </a:pPr>
            <a:r>
              <a:rPr lang="id-ID" sz="3600" dirty="0" smtClean="0">
                <a:solidFill>
                  <a:schemeClr val="bg2">
                    <a:lumMod val="10000"/>
                  </a:schemeClr>
                </a:solidFill>
                <a:latin typeface="+mn-lt"/>
                <a:ea typeface="+mn-ea"/>
              </a:rPr>
              <a:t>About Us</a:t>
            </a:r>
            <a:endParaRPr lang="id-ID" sz="3600" dirty="0">
              <a:solidFill>
                <a:schemeClr val="bg2">
                  <a:lumMod val="10000"/>
                </a:schemeClr>
              </a:solidFill>
              <a:latin typeface="+mn-lt"/>
              <a:ea typeface="+mn-ea"/>
            </a:endParaRPr>
          </a:p>
        </p:txBody>
      </p:sp>
      <p:sp>
        <p:nvSpPr>
          <p:cNvPr id="8" name="Title 1"/>
          <p:cNvSpPr txBox="1">
            <a:spLocks/>
          </p:cNvSpPr>
          <p:nvPr/>
        </p:nvSpPr>
        <p:spPr>
          <a:xfrm>
            <a:off x="4506074" y="1074590"/>
            <a:ext cx="2890838" cy="363538"/>
          </a:xfrm>
          <a:prstGeom prst="rect">
            <a:avLst/>
          </a:prstGeom>
        </p:spPr>
        <p:txBody>
          <a:bodyPr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smtClean="0">
                <a:solidFill>
                  <a:schemeClr val="bg2">
                    <a:lumMod val="75000"/>
                  </a:schemeClr>
                </a:solidFill>
                <a:latin typeface="+mn-lt"/>
                <a:ea typeface="Roboto" panose="02000000000000000000" pitchFamily="2" charset="0"/>
              </a:rPr>
              <a:t>Good Neighbors Community Outreach Agency</a:t>
            </a:r>
            <a:endParaRPr lang="en-US" sz="1400" dirty="0">
              <a:solidFill>
                <a:schemeClr val="bg2">
                  <a:lumMod val="75000"/>
                </a:schemeClr>
              </a:solidFill>
              <a:latin typeface="+mn-lt"/>
              <a:ea typeface="Roboto" panose="02000000000000000000" pitchFamily="2" charset="0"/>
            </a:endParaRPr>
          </a:p>
        </p:txBody>
      </p:sp>
      <p:sp>
        <p:nvSpPr>
          <p:cNvPr id="31" name="Content Placeholder 2"/>
          <p:cNvSpPr txBox="1">
            <a:spLocks/>
          </p:cNvSpPr>
          <p:nvPr/>
        </p:nvSpPr>
        <p:spPr>
          <a:xfrm>
            <a:off x="4793383" y="2100262"/>
            <a:ext cx="3204442" cy="3503188"/>
          </a:xfrm>
          <a:prstGeom prst="rect">
            <a:avLst/>
          </a:prstGeom>
        </p:spPr>
        <p:txBody>
          <a:bodyPr/>
          <a:lstStyle>
            <a:lvl1pPr defTabSz="457200">
              <a:defRPr>
                <a:solidFill>
                  <a:schemeClr val="tx1"/>
                </a:solidFill>
                <a:latin typeface="Calibri" charset="0"/>
                <a:ea typeface="ＭＳ Ｐゴシック" charset="0"/>
              </a:defRPr>
            </a:lvl1pPr>
            <a:lvl2pPr defTabSz="457200">
              <a:defRPr>
                <a:solidFill>
                  <a:schemeClr val="tx1"/>
                </a:solidFill>
                <a:latin typeface="Calibri" charset="0"/>
                <a:ea typeface="ＭＳ Ｐゴシック" charset="0"/>
              </a:defRPr>
            </a:lvl2pPr>
            <a:lvl3pPr defTabSz="457200">
              <a:defRPr>
                <a:solidFill>
                  <a:schemeClr val="tx1"/>
                </a:solidFill>
                <a:latin typeface="Calibri" charset="0"/>
                <a:ea typeface="ＭＳ Ｐゴシック" charset="0"/>
              </a:defRPr>
            </a:lvl3pPr>
            <a:lvl4pPr defTabSz="457200">
              <a:defRPr>
                <a:solidFill>
                  <a:schemeClr val="tx1"/>
                </a:solidFill>
                <a:latin typeface="Calibri" charset="0"/>
                <a:ea typeface="ＭＳ Ｐゴシック" charset="0"/>
              </a:defRPr>
            </a:lvl4pPr>
            <a:lvl5pPr defTabSz="457200">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algn="just" eaLnBrk="1" hangingPunct="1">
              <a:spcBef>
                <a:spcPct val="20000"/>
              </a:spcBef>
              <a:spcAft>
                <a:spcPts val="600"/>
              </a:spcAft>
              <a:buClr>
                <a:srgbClr val="14507A"/>
              </a:buClr>
              <a:buSzPct val="145000"/>
              <a:buFont typeface="Arial" charset="0"/>
              <a:buNone/>
            </a:pPr>
            <a:r>
              <a:rPr lang="en-US" sz="1100" dirty="0" smtClean="0"/>
              <a:t>Good </a:t>
            </a:r>
            <a:r>
              <a:rPr lang="en-US" sz="1100" dirty="0"/>
              <a:t>Neighbors is a multi-departmental, faith-based community development corporation serving residents and businesses throughout the tri-state area. We provide community outreach social and educational programs that address and correct today's most pressing social problems such as unemployment, economic under-development, the disintegration of the family as a social unit, inadequate public education, child care, insufficient housing conditions and immigration/citizenship issues </a:t>
            </a:r>
            <a:endParaRPr lang="en-US" sz="1100" dirty="0" smtClean="0"/>
          </a:p>
          <a:p>
            <a:pPr algn="just"/>
            <a:r>
              <a:rPr lang="en-US" sz="1100" dirty="0"/>
              <a:t>We are a non-profit organization located in the Northeast section of the Bronx that leverages and deploys a wide diversity of public, private and community-based resources along with comprehensive technical and practical training.</a:t>
            </a:r>
          </a:p>
          <a:p>
            <a:pPr algn="just"/>
            <a:r>
              <a:rPr lang="en-US" sz="1100" dirty="0"/>
              <a:t>We seek to stimulate economic development in our community by providing superior instruction, counseling and programs.</a:t>
            </a:r>
          </a:p>
          <a:p>
            <a:pPr algn="just" eaLnBrk="1" hangingPunct="1">
              <a:spcBef>
                <a:spcPct val="20000"/>
              </a:spcBef>
              <a:spcAft>
                <a:spcPts val="600"/>
              </a:spcAft>
              <a:buClr>
                <a:srgbClr val="14507A"/>
              </a:buClr>
              <a:buSzPct val="145000"/>
              <a:buFont typeface="Arial" charset="0"/>
              <a:buNone/>
            </a:pPr>
            <a:endParaRPr lang="en-US" sz="1100" dirty="0">
              <a:solidFill>
                <a:srgbClr val="7E7E7E"/>
              </a:solidFill>
              <a:cs typeface="Roboto" charset="0"/>
            </a:endParaRPr>
          </a:p>
        </p:txBody>
      </p:sp>
      <p:cxnSp>
        <p:nvCxnSpPr>
          <p:cNvPr id="32" name="Straight Connector 31"/>
          <p:cNvCxnSpPr/>
          <p:nvPr/>
        </p:nvCxnSpPr>
        <p:spPr>
          <a:xfrm>
            <a:off x="4716463" y="2108200"/>
            <a:ext cx="0" cy="2735263"/>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81988" y="2108200"/>
            <a:ext cx="0" cy="2735263"/>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AutoShape 4"/>
          <p:cNvSpPr>
            <a:spLocks noChangeAspect="1" noChangeArrowheads="1"/>
          </p:cNvSpPr>
          <p:nvPr/>
        </p:nvSpPr>
        <p:spPr bwMode="auto">
          <a:xfrm flipV="1">
            <a:off x="8578850" y="3368675"/>
            <a:ext cx="2720975" cy="244475"/>
          </a:xfrm>
          <a:prstGeom prst="roundRect">
            <a:avLst>
              <a:gd name="adj" fmla="val 50000"/>
            </a:avLst>
          </a:prstGeom>
          <a:pattFill prst="pct50">
            <a:fgClr>
              <a:schemeClr val="bg1">
                <a:lumMod val="75000"/>
              </a:schemeClr>
            </a:fgClr>
            <a:bgClr>
              <a:schemeClr val="bg1">
                <a:lumMod val="95000"/>
              </a:schemeClr>
            </a:bgClr>
          </a:patt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35" name="AutoShape 5"/>
          <p:cNvSpPr>
            <a:spLocks noChangeArrowheads="1"/>
          </p:cNvSpPr>
          <p:nvPr/>
        </p:nvSpPr>
        <p:spPr bwMode="auto">
          <a:xfrm flipV="1">
            <a:off x="8578850" y="3368673"/>
            <a:ext cx="2750964" cy="304699"/>
          </a:xfrm>
          <a:prstGeom prst="roundRect">
            <a:avLst>
              <a:gd name="adj" fmla="val 50000"/>
            </a:avLst>
          </a:prstGeom>
          <a:solidFill>
            <a:schemeClr val="accent3"/>
          </a:solidFill>
          <a:ln w="9525" algn="ctr">
            <a:noFill/>
            <a:round/>
            <a:headEnd/>
            <a:tailEnd/>
          </a:ln>
          <a:effec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36" name="AutoShape 4"/>
          <p:cNvSpPr>
            <a:spLocks noChangeAspect="1" noChangeArrowheads="1"/>
          </p:cNvSpPr>
          <p:nvPr/>
        </p:nvSpPr>
        <p:spPr bwMode="auto">
          <a:xfrm flipV="1">
            <a:off x="8578850" y="3717925"/>
            <a:ext cx="2720975" cy="244475"/>
          </a:xfrm>
          <a:prstGeom prst="roundRect">
            <a:avLst>
              <a:gd name="adj" fmla="val 50000"/>
            </a:avLst>
          </a:prstGeom>
          <a:pattFill prst="pct50">
            <a:fgClr>
              <a:schemeClr val="bg1">
                <a:lumMod val="75000"/>
              </a:schemeClr>
            </a:fgClr>
            <a:bgClr>
              <a:schemeClr val="bg1">
                <a:lumMod val="95000"/>
              </a:schemeClr>
            </a:bgClr>
          </a:patt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37" name="AutoShape 5"/>
          <p:cNvSpPr>
            <a:spLocks noChangeAspect="1" noChangeArrowheads="1"/>
          </p:cNvSpPr>
          <p:nvPr/>
        </p:nvSpPr>
        <p:spPr bwMode="auto">
          <a:xfrm flipV="1">
            <a:off x="8578849" y="3717924"/>
            <a:ext cx="2738513" cy="279204"/>
          </a:xfrm>
          <a:prstGeom prst="roundRect">
            <a:avLst>
              <a:gd name="adj" fmla="val 50000"/>
            </a:avLst>
          </a:prstGeom>
          <a:solidFill>
            <a:schemeClr val="accent4"/>
          </a:solidFill>
          <a:ln w="9525" algn="ctr">
            <a:noFill/>
            <a:round/>
            <a:headEnd/>
            <a:tailEnd/>
          </a:ln>
          <a:effec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38" name="AutoShape 4"/>
          <p:cNvSpPr>
            <a:spLocks noChangeAspect="1" noChangeArrowheads="1"/>
          </p:cNvSpPr>
          <p:nvPr/>
        </p:nvSpPr>
        <p:spPr bwMode="auto">
          <a:xfrm flipV="1">
            <a:off x="8578850" y="4070350"/>
            <a:ext cx="2720975" cy="244475"/>
          </a:xfrm>
          <a:prstGeom prst="roundRect">
            <a:avLst>
              <a:gd name="adj" fmla="val 50000"/>
            </a:avLst>
          </a:prstGeom>
          <a:pattFill prst="pct50">
            <a:fgClr>
              <a:schemeClr val="bg1">
                <a:lumMod val="75000"/>
              </a:schemeClr>
            </a:fgClr>
            <a:bgClr>
              <a:schemeClr val="bg1">
                <a:lumMod val="95000"/>
              </a:schemeClr>
            </a:bgClr>
          </a:patt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39" name="AutoShape 5"/>
          <p:cNvSpPr>
            <a:spLocks noChangeAspect="1" noChangeArrowheads="1"/>
          </p:cNvSpPr>
          <p:nvPr/>
        </p:nvSpPr>
        <p:spPr bwMode="auto">
          <a:xfrm flipV="1">
            <a:off x="8578850" y="4070349"/>
            <a:ext cx="2726063" cy="287890"/>
          </a:xfrm>
          <a:prstGeom prst="roundRect">
            <a:avLst>
              <a:gd name="adj" fmla="val 50000"/>
            </a:avLst>
          </a:prstGeom>
          <a:solidFill>
            <a:schemeClr val="accent5"/>
          </a:solidFill>
          <a:ln w="9525" algn="ctr">
            <a:noFill/>
            <a:round/>
            <a:headEnd/>
            <a:tailEnd/>
          </a:ln>
          <a:effec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40" name="AutoShape 4"/>
          <p:cNvSpPr>
            <a:spLocks noChangeAspect="1" noChangeArrowheads="1"/>
          </p:cNvSpPr>
          <p:nvPr/>
        </p:nvSpPr>
        <p:spPr bwMode="auto">
          <a:xfrm flipV="1">
            <a:off x="8578850" y="4437063"/>
            <a:ext cx="2720975" cy="244475"/>
          </a:xfrm>
          <a:prstGeom prst="roundRect">
            <a:avLst>
              <a:gd name="adj" fmla="val 50000"/>
            </a:avLst>
          </a:prstGeom>
          <a:pattFill prst="pct50">
            <a:fgClr>
              <a:schemeClr val="bg1">
                <a:lumMod val="75000"/>
              </a:schemeClr>
            </a:fgClr>
            <a:bgClr>
              <a:schemeClr val="bg1">
                <a:lumMod val="95000"/>
              </a:schemeClr>
            </a:bgClr>
          </a:patt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41" name="AutoShape 5"/>
          <p:cNvSpPr>
            <a:spLocks noChangeAspect="1" noChangeArrowheads="1"/>
          </p:cNvSpPr>
          <p:nvPr/>
        </p:nvSpPr>
        <p:spPr bwMode="auto">
          <a:xfrm flipV="1">
            <a:off x="8578849" y="4437062"/>
            <a:ext cx="2788316" cy="309366"/>
          </a:xfrm>
          <a:prstGeom prst="roundRect">
            <a:avLst>
              <a:gd name="adj" fmla="val 50000"/>
            </a:avLst>
          </a:prstGeom>
          <a:solidFill>
            <a:schemeClr val="accent6"/>
          </a:solidFill>
          <a:ln w="9525" algn="ctr">
            <a:noFill/>
            <a:round/>
            <a:headEnd/>
            <a:tailEnd/>
          </a:ln>
          <a:effec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42" name="TextBox 41"/>
          <p:cNvSpPr txBox="1">
            <a:spLocks noChangeArrowheads="1"/>
          </p:cNvSpPr>
          <p:nvPr/>
        </p:nvSpPr>
        <p:spPr bwMode="auto">
          <a:xfrm>
            <a:off x="8580937" y="3363913"/>
            <a:ext cx="1212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id-ID" sz="1000" b="1" dirty="0">
                <a:solidFill>
                  <a:schemeClr val="bg1"/>
                </a:solidFill>
              </a:rPr>
              <a:t> </a:t>
            </a:r>
            <a:r>
              <a:rPr lang="id-ID" sz="1000" b="1" dirty="0" smtClean="0">
                <a:solidFill>
                  <a:schemeClr val="bg1"/>
                </a:solidFill>
              </a:rPr>
              <a:t>Housing Network</a:t>
            </a:r>
            <a:endParaRPr lang="id-ID" sz="1000" b="1" dirty="0">
              <a:solidFill>
                <a:schemeClr val="bg1"/>
              </a:solidFill>
            </a:endParaRPr>
          </a:p>
        </p:txBody>
      </p:sp>
      <p:sp>
        <p:nvSpPr>
          <p:cNvPr id="43" name="TextBox 42"/>
          <p:cNvSpPr txBox="1">
            <a:spLocks noChangeArrowheads="1"/>
          </p:cNvSpPr>
          <p:nvPr/>
        </p:nvSpPr>
        <p:spPr bwMode="auto">
          <a:xfrm>
            <a:off x="8605838" y="3723181"/>
            <a:ext cx="14664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id-ID" sz="1000" b="1" dirty="0" smtClean="0">
                <a:solidFill>
                  <a:schemeClr val="bg1"/>
                </a:solidFill>
              </a:rPr>
              <a:t>Single Household  </a:t>
            </a:r>
            <a:endParaRPr lang="id-ID" sz="1000" b="1" dirty="0">
              <a:solidFill>
                <a:schemeClr val="bg1"/>
              </a:solidFill>
            </a:endParaRPr>
          </a:p>
        </p:txBody>
      </p:sp>
      <p:sp>
        <p:nvSpPr>
          <p:cNvPr id="45" name="AutoShape 4"/>
          <p:cNvSpPr>
            <a:spLocks noChangeAspect="1" noChangeArrowheads="1"/>
          </p:cNvSpPr>
          <p:nvPr/>
        </p:nvSpPr>
        <p:spPr bwMode="auto">
          <a:xfrm flipV="1">
            <a:off x="8591550" y="2990850"/>
            <a:ext cx="2720975" cy="244475"/>
          </a:xfrm>
          <a:prstGeom prst="roundRect">
            <a:avLst>
              <a:gd name="adj" fmla="val 50000"/>
            </a:avLst>
          </a:prstGeom>
          <a:pattFill prst="pct50">
            <a:fgClr>
              <a:schemeClr val="bg1">
                <a:lumMod val="75000"/>
              </a:schemeClr>
            </a:fgClr>
            <a:bgClr>
              <a:schemeClr val="bg1">
                <a:lumMod val="95000"/>
              </a:schemeClr>
            </a:bgClr>
          </a:patt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46" name="AutoShape 5"/>
          <p:cNvSpPr>
            <a:spLocks noChangeAspect="1" noChangeArrowheads="1"/>
          </p:cNvSpPr>
          <p:nvPr/>
        </p:nvSpPr>
        <p:spPr bwMode="auto">
          <a:xfrm flipV="1">
            <a:off x="8591549" y="2990849"/>
            <a:ext cx="2725813" cy="308960"/>
          </a:xfrm>
          <a:prstGeom prst="roundRect">
            <a:avLst>
              <a:gd name="adj" fmla="val 50000"/>
            </a:avLst>
          </a:prstGeom>
          <a:solidFill>
            <a:schemeClr val="accent2"/>
          </a:solidFill>
          <a:ln w="9525" algn="ctr">
            <a:noFill/>
            <a:round/>
            <a:headEnd/>
            <a:tailEnd/>
          </a:ln>
          <a:effec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47" name="TextBox 46"/>
          <p:cNvSpPr txBox="1">
            <a:spLocks noChangeArrowheads="1"/>
          </p:cNvSpPr>
          <p:nvPr/>
        </p:nvSpPr>
        <p:spPr bwMode="auto">
          <a:xfrm>
            <a:off x="8618538" y="3000375"/>
            <a:ext cx="12172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id-ID" sz="1000" b="1" dirty="0" smtClean="0">
                <a:solidFill>
                  <a:schemeClr val="bg1"/>
                </a:solidFill>
              </a:rPr>
              <a:t>Clothing Network </a:t>
            </a:r>
            <a:endParaRPr lang="id-ID" sz="1000" b="1" dirty="0">
              <a:solidFill>
                <a:schemeClr val="bg1"/>
              </a:solidFill>
            </a:endParaRPr>
          </a:p>
        </p:txBody>
      </p:sp>
      <p:sp>
        <p:nvSpPr>
          <p:cNvPr id="48" name="AutoShape 4"/>
          <p:cNvSpPr>
            <a:spLocks noChangeAspect="1" noChangeArrowheads="1"/>
          </p:cNvSpPr>
          <p:nvPr/>
        </p:nvSpPr>
        <p:spPr bwMode="auto">
          <a:xfrm flipV="1">
            <a:off x="8578850" y="2622550"/>
            <a:ext cx="2720975" cy="246063"/>
          </a:xfrm>
          <a:prstGeom prst="roundRect">
            <a:avLst>
              <a:gd name="adj" fmla="val 50000"/>
            </a:avLst>
          </a:prstGeom>
          <a:pattFill prst="pct50">
            <a:fgClr>
              <a:schemeClr val="bg1">
                <a:lumMod val="75000"/>
              </a:schemeClr>
            </a:fgClr>
            <a:bgClr>
              <a:schemeClr val="bg1">
                <a:lumMod val="95000"/>
              </a:schemeClr>
            </a:bgClr>
          </a:patt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zh-CN" altLang="en-US" kern="0">
              <a:solidFill>
                <a:srgbClr val="111111"/>
              </a:solidFill>
              <a:latin typeface="微软雅黑"/>
              <a:ea typeface="微软雅黑"/>
            </a:endParaRPr>
          </a:p>
        </p:txBody>
      </p:sp>
      <p:sp>
        <p:nvSpPr>
          <p:cNvPr id="49" name="AutoShape 5"/>
          <p:cNvSpPr>
            <a:spLocks noChangeAspect="1" noChangeArrowheads="1"/>
          </p:cNvSpPr>
          <p:nvPr/>
        </p:nvSpPr>
        <p:spPr bwMode="auto">
          <a:xfrm flipV="1">
            <a:off x="8578850" y="2597556"/>
            <a:ext cx="2763414" cy="266430"/>
          </a:xfrm>
          <a:prstGeom prst="roundRect">
            <a:avLst>
              <a:gd name="adj" fmla="val 50000"/>
            </a:avLst>
          </a:prstGeom>
          <a:solidFill>
            <a:schemeClr val="accent1"/>
          </a:solidFill>
          <a:ln w="9525" algn="ctr">
            <a:noFill/>
            <a:round/>
            <a:headEnd/>
            <a:tailEnd/>
          </a:ln>
          <a:effectLst/>
        </p:spPr>
        <p:txBody>
          <a:bodyPr wrap="none" anchor="ctr"/>
          <a:lstStyle/>
          <a:p>
            <a:pPr eaLnBrk="1" fontAlgn="auto" hangingPunct="1">
              <a:spcBef>
                <a:spcPts val="0"/>
              </a:spcBef>
              <a:spcAft>
                <a:spcPts val="0"/>
              </a:spcAft>
              <a:defRPr/>
            </a:pPr>
            <a:endParaRPr lang="zh-CN" altLang="en-US" kern="0" dirty="0">
              <a:solidFill>
                <a:srgbClr val="111111"/>
              </a:solidFill>
              <a:latin typeface="微软雅黑"/>
              <a:ea typeface="微软雅黑"/>
            </a:endParaRPr>
          </a:p>
        </p:txBody>
      </p:sp>
      <p:sp>
        <p:nvSpPr>
          <p:cNvPr id="51" name="TextBox 50"/>
          <p:cNvSpPr txBox="1">
            <a:spLocks noChangeArrowheads="1"/>
          </p:cNvSpPr>
          <p:nvPr/>
        </p:nvSpPr>
        <p:spPr bwMode="auto">
          <a:xfrm>
            <a:off x="8605838" y="4430713"/>
            <a:ext cx="1073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id-ID" sz="1000" b="1" dirty="0" smtClean="0">
                <a:solidFill>
                  <a:schemeClr val="bg1"/>
                </a:solidFill>
              </a:rPr>
              <a:t> Youth Programs</a:t>
            </a:r>
            <a:endParaRPr lang="id-ID" sz="1000" b="1" dirty="0">
              <a:solidFill>
                <a:schemeClr val="bg1"/>
              </a:solidFill>
            </a:endParaRPr>
          </a:p>
        </p:txBody>
      </p:sp>
      <p:sp>
        <p:nvSpPr>
          <p:cNvPr id="52" name="Content Placeholder 2"/>
          <p:cNvSpPr txBox="1">
            <a:spLocks/>
          </p:cNvSpPr>
          <p:nvPr/>
        </p:nvSpPr>
        <p:spPr>
          <a:xfrm>
            <a:off x="8491538" y="2124075"/>
            <a:ext cx="3040062" cy="49371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r>
              <a:rPr lang="id-ID" sz="2000" b="1" dirty="0" smtClean="0">
                <a:solidFill>
                  <a:schemeClr val="bg2">
                    <a:lumMod val="25000"/>
                  </a:schemeClr>
                </a:solidFill>
                <a:ea typeface="Roboto" panose="02000000000000000000" pitchFamily="2" charset="0"/>
              </a:rPr>
              <a:t>What We Do </a:t>
            </a:r>
            <a:endParaRPr lang="en-US" sz="1100" dirty="0">
              <a:solidFill>
                <a:schemeClr val="bg2">
                  <a:lumMod val="25000"/>
                </a:schemeClr>
              </a:solidFill>
              <a:ea typeface="Roboto" panose="02000000000000000000" pitchFamily="2" charset="0"/>
            </a:endParaRPr>
          </a:p>
        </p:txBody>
      </p:sp>
      <p:pic>
        <p:nvPicPr>
          <p:cNvPr id="3" name="Picture 2" descr="GN Logo Offici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57" y="1842912"/>
            <a:ext cx="3483569" cy="3483569"/>
          </a:xfrm>
          <a:prstGeom prst="rect">
            <a:avLst/>
          </a:prstGeom>
        </p:spPr>
      </p:pic>
      <p:sp>
        <p:nvSpPr>
          <p:cNvPr id="53" name="TextBox 52"/>
          <p:cNvSpPr txBox="1">
            <a:spLocks noChangeArrowheads="1"/>
          </p:cNvSpPr>
          <p:nvPr/>
        </p:nvSpPr>
        <p:spPr bwMode="auto">
          <a:xfrm>
            <a:off x="8633983" y="2579979"/>
            <a:ext cx="977681" cy="2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id-ID" sz="1000" b="1" dirty="0" smtClean="0">
                <a:solidFill>
                  <a:schemeClr val="bg1"/>
                </a:solidFill>
              </a:rPr>
              <a:t>Food Network</a:t>
            </a:r>
            <a:endParaRPr lang="id-ID" sz="1000" b="1" dirty="0">
              <a:solidFill>
                <a:schemeClr val="bg1"/>
              </a:solidFill>
            </a:endParaRPr>
          </a:p>
        </p:txBody>
      </p:sp>
      <p:sp>
        <p:nvSpPr>
          <p:cNvPr id="30" name="TextBox 29"/>
          <p:cNvSpPr txBox="1">
            <a:spLocks noChangeArrowheads="1"/>
          </p:cNvSpPr>
          <p:nvPr/>
        </p:nvSpPr>
        <p:spPr bwMode="auto">
          <a:xfrm>
            <a:off x="8608833" y="4085029"/>
            <a:ext cx="2173165" cy="24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id-ID" sz="1000" b="1" dirty="0" smtClean="0">
                <a:solidFill>
                  <a:schemeClr val="bg1"/>
                </a:solidFill>
              </a:rPr>
              <a:t>Immigration Assistance</a:t>
            </a:r>
            <a:endParaRPr lang="id-ID" sz="1000" b="1" dirty="0">
              <a:solidFill>
                <a:schemeClr val="bg1"/>
              </a:solidFill>
            </a:endParaRPr>
          </a:p>
        </p:txBody>
      </p:sp>
    </p:spTree>
  </p:cSld>
  <p:clrMapOvr>
    <a:masterClrMapping/>
  </p:clrMapOvr>
  <p:transition xmlns:p14="http://schemas.microsoft.com/office/powerpoint/2010/main" spd="slow">
    <p:newsfla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1" fill="hold" nodeType="withEffect">
                                  <p:stCondLst>
                                    <p:cond delay="2000"/>
                                  </p:stCondLst>
                                  <p:childTnLst>
                                    <p:set>
                                      <p:cBhvr>
                                        <p:cTn id="17" dur="1" fill="hold">
                                          <p:stCondLst>
                                            <p:cond delay="0"/>
                                          </p:stCondLst>
                                        </p:cTn>
                                        <p:tgtEl>
                                          <p:spTgt spid="32"/>
                                        </p:tgtEl>
                                        <p:attrNameLst>
                                          <p:attrName>style.visibility</p:attrName>
                                        </p:attrNameLst>
                                      </p:cBhvr>
                                      <p:to>
                                        <p:strVal val="visible"/>
                                      </p:to>
                                    </p:set>
                                    <p:animEffect transition="in" filter="wipe(up)">
                                      <p:cBhvr>
                                        <p:cTn id="18" dur="500"/>
                                        <p:tgtEl>
                                          <p:spTgt spid="32"/>
                                        </p:tgtEl>
                                      </p:cBhvr>
                                    </p:animEffect>
                                  </p:childTnLst>
                                </p:cTn>
                              </p:par>
                              <p:par>
                                <p:cTn id="19" presetID="22" presetClass="entr" presetSubtype="1" fill="hold" nodeType="withEffect">
                                  <p:stCondLst>
                                    <p:cond delay="200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22" presetClass="entr" presetSubtype="1" fill="hold" grpId="0" nodeType="withEffect">
                                  <p:stCondLst>
                                    <p:cond delay="250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1000"/>
                                        <p:tgtEl>
                                          <p:spTgt spid="31"/>
                                        </p:tgtEl>
                                      </p:cBhvr>
                                    </p:animEffect>
                                  </p:childTnLst>
                                </p:cTn>
                              </p:par>
                              <p:par>
                                <p:cTn id="25" presetID="22" presetClass="entr" presetSubtype="8" fill="hold" grpId="0" nodeType="withEffect">
                                  <p:stCondLst>
                                    <p:cond delay="350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750"/>
                                        <p:tgtEl>
                                          <p:spTgt spid="34"/>
                                        </p:tgtEl>
                                      </p:cBhvr>
                                    </p:animEffect>
                                  </p:childTnLst>
                                </p:cTn>
                              </p:par>
                              <p:par>
                                <p:cTn id="28" presetID="22" presetClass="entr" presetSubtype="8" fill="hold" grpId="0" nodeType="withEffect">
                                  <p:stCondLst>
                                    <p:cond delay="350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750"/>
                                        <p:tgtEl>
                                          <p:spTgt spid="36"/>
                                        </p:tgtEl>
                                      </p:cBhvr>
                                    </p:animEffect>
                                  </p:childTnLst>
                                </p:cTn>
                              </p:par>
                              <p:par>
                                <p:cTn id="31" presetID="22" presetClass="entr" presetSubtype="8" fill="hold" grpId="0" nodeType="withEffect">
                                  <p:stCondLst>
                                    <p:cond delay="350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750"/>
                                        <p:tgtEl>
                                          <p:spTgt spid="38"/>
                                        </p:tgtEl>
                                      </p:cBhvr>
                                    </p:animEffect>
                                  </p:childTnLst>
                                </p:cTn>
                              </p:par>
                              <p:par>
                                <p:cTn id="34" presetID="22" presetClass="entr" presetSubtype="8" fill="hold" grpId="0" nodeType="withEffect">
                                  <p:stCondLst>
                                    <p:cond delay="350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750"/>
                                        <p:tgtEl>
                                          <p:spTgt spid="40"/>
                                        </p:tgtEl>
                                      </p:cBhvr>
                                    </p:animEffect>
                                  </p:childTnLst>
                                </p:cTn>
                              </p:par>
                              <p:par>
                                <p:cTn id="37" presetID="22" presetClass="entr" presetSubtype="8" fill="hold" grpId="0" nodeType="withEffect">
                                  <p:stCondLst>
                                    <p:cond delay="425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750"/>
                                        <p:tgtEl>
                                          <p:spTgt spid="35"/>
                                        </p:tgtEl>
                                      </p:cBhvr>
                                    </p:animEffect>
                                  </p:childTnLst>
                                </p:cTn>
                              </p:par>
                              <p:par>
                                <p:cTn id="40" presetID="22" presetClass="entr" presetSubtype="8" fill="hold" grpId="0" nodeType="withEffect">
                                  <p:stCondLst>
                                    <p:cond delay="425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22" presetClass="entr" presetSubtype="8" fill="hold" grpId="0" nodeType="withEffect">
                                  <p:stCondLst>
                                    <p:cond delay="425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750"/>
                                        <p:tgtEl>
                                          <p:spTgt spid="39"/>
                                        </p:tgtEl>
                                      </p:cBhvr>
                                    </p:animEffect>
                                  </p:childTnLst>
                                </p:cTn>
                              </p:par>
                              <p:par>
                                <p:cTn id="46" presetID="22" presetClass="entr" presetSubtype="8" fill="hold" grpId="0" nodeType="withEffect">
                                  <p:stCondLst>
                                    <p:cond delay="425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750"/>
                                        <p:tgtEl>
                                          <p:spTgt spid="41"/>
                                        </p:tgtEl>
                                      </p:cBhvr>
                                    </p:animEffect>
                                  </p:childTnLst>
                                </p:cTn>
                              </p:par>
                              <p:par>
                                <p:cTn id="49" presetID="22" presetClass="entr" presetSubtype="8" fill="hold" grpId="0" nodeType="withEffect">
                                  <p:stCondLst>
                                    <p:cond delay="500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22" presetClass="entr" presetSubtype="8" fill="hold" grpId="0" nodeType="withEffect">
                                  <p:stCondLst>
                                    <p:cond delay="500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500"/>
                                        <p:tgtEl>
                                          <p:spTgt spid="43"/>
                                        </p:tgtEl>
                                      </p:cBhvr>
                                    </p:animEffect>
                                  </p:childTnLst>
                                </p:cTn>
                              </p:par>
                              <p:par>
                                <p:cTn id="55" presetID="22" presetClass="entr" presetSubtype="8" fill="hold" grpId="0" nodeType="withEffect">
                                  <p:stCondLst>
                                    <p:cond delay="35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par>
                                <p:cTn id="58" presetID="22" presetClass="entr" presetSubtype="8" fill="hold" grpId="0" nodeType="withEffect">
                                  <p:stCondLst>
                                    <p:cond delay="425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750"/>
                                        <p:tgtEl>
                                          <p:spTgt spid="46"/>
                                        </p:tgtEl>
                                      </p:cBhvr>
                                    </p:animEffect>
                                  </p:childTnLst>
                                </p:cTn>
                              </p:par>
                              <p:par>
                                <p:cTn id="61" presetID="22" presetClass="entr" presetSubtype="8" fill="hold" grpId="0" nodeType="withEffect">
                                  <p:stCondLst>
                                    <p:cond delay="500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8" fill="hold" grpId="0" nodeType="withEffect">
                                  <p:stCondLst>
                                    <p:cond delay="350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750"/>
                                        <p:tgtEl>
                                          <p:spTgt spid="48"/>
                                        </p:tgtEl>
                                      </p:cBhvr>
                                    </p:animEffect>
                                  </p:childTnLst>
                                </p:cTn>
                              </p:par>
                              <p:par>
                                <p:cTn id="67" presetID="22" presetClass="entr" presetSubtype="8" fill="hold" grpId="0" nodeType="withEffect">
                                  <p:stCondLst>
                                    <p:cond delay="425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750"/>
                                        <p:tgtEl>
                                          <p:spTgt spid="49"/>
                                        </p:tgtEl>
                                      </p:cBhvr>
                                    </p:animEffect>
                                  </p:childTnLst>
                                </p:cTn>
                              </p:par>
                              <p:par>
                                <p:cTn id="70" presetID="22" presetClass="entr" presetSubtype="8" fill="hold" grpId="0" nodeType="withEffect">
                                  <p:stCondLst>
                                    <p:cond delay="5000"/>
                                  </p:stCondLst>
                                  <p:childTnLst>
                                    <p:set>
                                      <p:cBhvr>
                                        <p:cTn id="71" dur="1" fill="hold">
                                          <p:stCondLst>
                                            <p:cond delay="0"/>
                                          </p:stCondLst>
                                        </p:cTn>
                                        <p:tgtEl>
                                          <p:spTgt spid="51"/>
                                        </p:tgtEl>
                                        <p:attrNameLst>
                                          <p:attrName>style.visibility</p:attrName>
                                        </p:attrNameLst>
                                      </p:cBhvr>
                                      <p:to>
                                        <p:strVal val="visible"/>
                                      </p:to>
                                    </p:set>
                                    <p:animEffect transition="in" filter="wipe(left)">
                                      <p:cBhvr>
                                        <p:cTn id="72" dur="500"/>
                                        <p:tgtEl>
                                          <p:spTgt spid="51"/>
                                        </p:tgtEl>
                                      </p:cBhvr>
                                    </p:animEffect>
                                  </p:childTnLst>
                                </p:cTn>
                              </p:par>
                              <p:par>
                                <p:cTn id="73" presetID="22" presetClass="entr" presetSubtype="1" fill="hold" grpId="0" nodeType="withEffect">
                                  <p:stCondLst>
                                    <p:cond delay="3500"/>
                                  </p:stCondLst>
                                  <p:childTnLst>
                                    <p:set>
                                      <p:cBhvr>
                                        <p:cTn id="74" dur="1" fill="hold">
                                          <p:stCondLst>
                                            <p:cond delay="0"/>
                                          </p:stCondLst>
                                        </p:cTn>
                                        <p:tgtEl>
                                          <p:spTgt spid="52"/>
                                        </p:tgtEl>
                                        <p:attrNameLst>
                                          <p:attrName>style.visibility</p:attrName>
                                        </p:attrNameLst>
                                      </p:cBhvr>
                                      <p:to>
                                        <p:strVal val="visible"/>
                                      </p:to>
                                    </p:set>
                                    <p:animEffect transition="in" filter="wipe(up)">
                                      <p:cBhvr>
                                        <p:cTn id="75" dur="500"/>
                                        <p:tgtEl>
                                          <p:spTgt spid="52"/>
                                        </p:tgtEl>
                                      </p:cBhvr>
                                    </p:animEffect>
                                  </p:childTnLst>
                                </p:cTn>
                              </p:par>
                              <p:par>
                                <p:cTn id="76" presetID="22" presetClass="entr" presetSubtype="8" fill="hold" grpId="0" nodeType="withEffect">
                                  <p:stCondLst>
                                    <p:cond delay="500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500"/>
                                        <p:tgtEl>
                                          <p:spTgt spid="53"/>
                                        </p:tgtEl>
                                      </p:cBhvr>
                                    </p:animEffect>
                                  </p:childTnLst>
                                </p:cTn>
                              </p:par>
                              <p:par>
                                <p:cTn id="79" presetID="22" presetClass="entr" presetSubtype="8" fill="hold" grpId="0" nodeType="withEffect">
                                  <p:stCondLst>
                                    <p:cond delay="500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1" grpId="0"/>
      <p:bldP spid="34" grpId="0" animBg="1"/>
      <p:bldP spid="35" grpId="0" animBg="1"/>
      <p:bldP spid="36" grpId="0" animBg="1"/>
      <p:bldP spid="37" grpId="0" animBg="1"/>
      <p:bldP spid="38" grpId="0" animBg="1"/>
      <p:bldP spid="39" grpId="0" animBg="1"/>
      <p:bldP spid="40" grpId="0" animBg="1"/>
      <p:bldP spid="41" grpId="0" animBg="1"/>
      <p:bldP spid="42" grpId="0"/>
      <p:bldP spid="43" grpId="0"/>
      <p:bldP spid="45" grpId="0" animBg="1"/>
      <p:bldP spid="46" grpId="0" animBg="1"/>
      <p:bldP spid="47" grpId="0"/>
      <p:bldP spid="48" grpId="0" animBg="1"/>
      <p:bldP spid="49" grpId="0" animBg="1"/>
      <p:bldP spid="51" grpId="0"/>
      <p:bldP spid="52" grpId="0"/>
      <p:bldP spid="5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id-ID" sz="1400">
                  <a:solidFill>
                    <a:srgbClr val="868AD1"/>
                  </a:solidFill>
                  <a:latin typeface="Roboto" charset="0"/>
                  <a:cs typeface="Roboto" charset="0"/>
                </a:rPr>
                <a:t>0</a:t>
              </a:r>
              <a:fld id="{5C7007E4-AFD2-5643-9811-99CBD1D03F67}" type="slidenum">
                <a:rPr lang="id-ID" sz="1400">
                  <a:solidFill>
                    <a:srgbClr val="868AD1"/>
                  </a:solidFill>
                  <a:latin typeface="Roboto" charset="0"/>
                  <a:cs typeface="Roboto" charset="0"/>
                </a:rPr>
                <a:pPr algn="ctr" eaLnBrk="1" hangingPunct="1"/>
                <a:t>6</a:t>
              </a:fld>
              <a:endParaRPr lang="id-ID" sz="1400">
                <a:solidFill>
                  <a:srgbClr val="868AD1"/>
                </a:solidFill>
                <a:latin typeface="Roboto" charset="0"/>
                <a:cs typeface="Roboto" charset="0"/>
              </a:endParaRPr>
            </a:p>
          </p:txBody>
        </p:sp>
      </p:grpSp>
      <p:sp>
        <p:nvSpPr>
          <p:cNvPr id="5" name="Rectangle 4"/>
          <p:cNvSpPr/>
          <p:nvPr/>
        </p:nvSpPr>
        <p:spPr>
          <a:xfrm>
            <a:off x="727373" y="1810982"/>
            <a:ext cx="2253511" cy="34741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Content Placeholder 2"/>
          <p:cNvSpPr txBox="1">
            <a:spLocks/>
          </p:cNvSpPr>
          <p:nvPr/>
        </p:nvSpPr>
        <p:spPr>
          <a:xfrm>
            <a:off x="8752591" y="2497138"/>
            <a:ext cx="2301171" cy="137546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defRPr/>
            </a:pPr>
            <a:endParaRPr lang="id-ID" sz="1200" dirty="0" smtClean="0">
              <a:solidFill>
                <a:schemeClr val="bg1"/>
              </a:solidFill>
              <a:ea typeface="Roboto" panose="02000000000000000000" pitchFamily="2" charset="0"/>
            </a:endParaRPr>
          </a:p>
        </p:txBody>
      </p:sp>
      <p:sp>
        <p:nvSpPr>
          <p:cNvPr id="9" name="Title 1"/>
          <p:cNvSpPr txBox="1">
            <a:spLocks/>
          </p:cNvSpPr>
          <p:nvPr/>
        </p:nvSpPr>
        <p:spPr>
          <a:xfrm>
            <a:off x="4858517" y="862904"/>
            <a:ext cx="2890837"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r>
              <a:rPr lang="en-US" sz="1400" dirty="0" smtClean="0">
                <a:solidFill>
                  <a:schemeClr val="bg2">
                    <a:lumMod val="75000"/>
                  </a:schemeClr>
                </a:solidFill>
                <a:latin typeface="+mn-lt"/>
                <a:ea typeface="Roboto" panose="02000000000000000000" pitchFamily="2" charset="0"/>
              </a:rPr>
              <a:t>August 14,15,16</a:t>
            </a:r>
            <a:endParaRPr lang="en-US" sz="1400" dirty="0">
              <a:solidFill>
                <a:schemeClr val="bg2">
                  <a:lumMod val="75000"/>
                </a:schemeClr>
              </a:solidFill>
              <a:latin typeface="+mn-lt"/>
              <a:ea typeface="Roboto" panose="02000000000000000000" pitchFamily="2" charset="0"/>
            </a:endParaRPr>
          </a:p>
        </p:txBody>
      </p:sp>
      <p:sp>
        <p:nvSpPr>
          <p:cNvPr id="10" name="Content Placeholder 2"/>
          <p:cNvSpPr txBox="1">
            <a:spLocks/>
          </p:cNvSpPr>
          <p:nvPr/>
        </p:nvSpPr>
        <p:spPr>
          <a:xfrm>
            <a:off x="814388" y="5392738"/>
            <a:ext cx="10521950" cy="660400"/>
          </a:xfrm>
          <a:prstGeom prst="rect">
            <a:avLst/>
          </a:prstGeom>
        </p:spPr>
        <p:txBody>
          <a:bodyPr/>
          <a:lstStyle>
            <a:lvl1pPr defTabSz="457200">
              <a:defRPr>
                <a:solidFill>
                  <a:schemeClr val="tx1"/>
                </a:solidFill>
                <a:latin typeface="Calibri" charset="0"/>
                <a:ea typeface="ＭＳ Ｐゴシック" charset="0"/>
              </a:defRPr>
            </a:lvl1pPr>
            <a:lvl2pPr defTabSz="457200">
              <a:defRPr>
                <a:solidFill>
                  <a:schemeClr val="tx1"/>
                </a:solidFill>
                <a:latin typeface="Calibri" charset="0"/>
                <a:ea typeface="ＭＳ Ｐゴシック" charset="0"/>
              </a:defRPr>
            </a:lvl2pPr>
            <a:lvl3pPr defTabSz="457200">
              <a:defRPr>
                <a:solidFill>
                  <a:schemeClr val="tx1"/>
                </a:solidFill>
                <a:latin typeface="Calibri" charset="0"/>
                <a:ea typeface="ＭＳ Ｐゴシック" charset="0"/>
              </a:defRPr>
            </a:lvl3pPr>
            <a:lvl4pPr defTabSz="457200">
              <a:defRPr>
                <a:solidFill>
                  <a:schemeClr val="tx1"/>
                </a:solidFill>
                <a:latin typeface="Calibri" charset="0"/>
                <a:ea typeface="ＭＳ Ｐゴシック" charset="0"/>
              </a:defRPr>
            </a:lvl4pPr>
            <a:lvl5pPr defTabSz="457200">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algn="ctr" eaLnBrk="1" hangingPunct="1">
              <a:spcBef>
                <a:spcPct val="20000"/>
              </a:spcBef>
              <a:spcAft>
                <a:spcPts val="600"/>
              </a:spcAft>
              <a:buClr>
                <a:srgbClr val="14507A"/>
              </a:buClr>
              <a:buSzPct val="145000"/>
              <a:buFont typeface="Arial" charset="0"/>
              <a:buNone/>
            </a:pPr>
            <a:r>
              <a:rPr lang="en-US" sz="1100" dirty="0" smtClean="0">
                <a:solidFill>
                  <a:srgbClr val="7E7E7E"/>
                </a:solidFill>
                <a:cs typeface="Roboto" charset="0"/>
              </a:rPr>
              <a:t>Along with the Healthy Village, Fun In The Son NYC will be hosting various activities and facilitating the giving away of educational resources for children. </a:t>
            </a:r>
            <a:r>
              <a:rPr lang="en-US" sz="1100" dirty="0">
                <a:solidFill>
                  <a:srgbClr val="7E7E7E"/>
                </a:solidFill>
                <a:cs typeface="Roboto" charset="0"/>
              </a:rPr>
              <a:t> </a:t>
            </a:r>
            <a:r>
              <a:rPr lang="en-US" sz="1100" dirty="0" smtClean="0">
                <a:solidFill>
                  <a:srgbClr val="7E7E7E"/>
                </a:solidFill>
                <a:cs typeface="Roboto" charset="0"/>
              </a:rPr>
              <a:t>During the course of the weekend Fun In The Son will giveaway over 500 bag-packs filled with books, pencils, pens, art supplies and other essential learning supplies. </a:t>
            </a:r>
            <a:r>
              <a:rPr lang="en-US" sz="1100" dirty="0">
                <a:solidFill>
                  <a:srgbClr val="7E7E7E"/>
                </a:solidFill>
                <a:cs typeface="Roboto" charset="0"/>
              </a:rPr>
              <a:t> </a:t>
            </a:r>
            <a:r>
              <a:rPr lang="en-US" sz="1100" dirty="0" smtClean="0">
                <a:solidFill>
                  <a:srgbClr val="7E7E7E"/>
                </a:solidFill>
                <a:cs typeface="Roboto" charset="0"/>
              </a:rPr>
              <a:t>Fun in the Son will also provide opportunities for small business to rent retail space for the weekend activities as vendors</a:t>
            </a:r>
            <a:endParaRPr lang="en-US" sz="1100" dirty="0">
              <a:solidFill>
                <a:srgbClr val="7E7E7E"/>
              </a:solidFill>
              <a:cs typeface="Roboto" charset="0"/>
            </a:endParaRPr>
          </a:p>
        </p:txBody>
      </p:sp>
      <p:cxnSp>
        <p:nvCxnSpPr>
          <p:cNvPr id="11" name="Straight Connector 10"/>
          <p:cNvCxnSpPr/>
          <p:nvPr/>
        </p:nvCxnSpPr>
        <p:spPr>
          <a:xfrm flipH="1">
            <a:off x="884238" y="5389763"/>
            <a:ext cx="10367962"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 name="Picture 1" descr="FLYER FUN IMN THE SUN FRO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203" y="520462"/>
            <a:ext cx="7667208" cy="4824379"/>
          </a:xfrm>
          <a:prstGeom prst="rect">
            <a:avLst/>
          </a:prstGeom>
        </p:spPr>
      </p:pic>
      <p:sp>
        <p:nvSpPr>
          <p:cNvPr id="3" name="TextBox 2"/>
          <p:cNvSpPr txBox="1"/>
          <p:nvPr/>
        </p:nvSpPr>
        <p:spPr>
          <a:xfrm>
            <a:off x="856540" y="1337042"/>
            <a:ext cx="1693247" cy="461665"/>
          </a:xfrm>
          <a:prstGeom prst="rect">
            <a:avLst/>
          </a:prstGeom>
          <a:noFill/>
        </p:spPr>
        <p:txBody>
          <a:bodyPr wrap="square" rtlCol="0">
            <a:spAutoFit/>
          </a:bodyPr>
          <a:lstStyle/>
          <a:p>
            <a:r>
              <a:rPr lang="en-US" sz="2400" dirty="0" smtClean="0">
                <a:solidFill>
                  <a:schemeClr val="tx2">
                    <a:lumMod val="50000"/>
                  </a:schemeClr>
                </a:solidFill>
              </a:rPr>
              <a:t>The Festival</a:t>
            </a:r>
            <a:endParaRPr lang="en-US" sz="2400" dirty="0">
              <a:solidFill>
                <a:schemeClr val="tx2">
                  <a:lumMod val="50000"/>
                </a:schemeClr>
              </a:solidFill>
            </a:endParaRPr>
          </a:p>
        </p:txBody>
      </p:sp>
      <p:sp>
        <p:nvSpPr>
          <p:cNvPr id="4" name="TextBox 3"/>
          <p:cNvSpPr txBox="1"/>
          <p:nvPr/>
        </p:nvSpPr>
        <p:spPr>
          <a:xfrm>
            <a:off x="777174" y="2128524"/>
            <a:ext cx="2129008" cy="2677656"/>
          </a:xfrm>
          <a:prstGeom prst="rect">
            <a:avLst/>
          </a:prstGeom>
          <a:noFill/>
        </p:spPr>
        <p:txBody>
          <a:bodyPr wrap="square" rtlCol="0">
            <a:spAutoFit/>
          </a:bodyPr>
          <a:lstStyle/>
          <a:p>
            <a:pPr algn="r"/>
            <a:r>
              <a:rPr lang="en-US" sz="1400" dirty="0" smtClean="0">
                <a:solidFill>
                  <a:schemeClr val="bg1"/>
                </a:solidFill>
              </a:rPr>
              <a:t> Fun In The Son NYC </a:t>
            </a:r>
            <a:r>
              <a:rPr lang="en-US" sz="1400" dirty="0" smtClean="0">
                <a:solidFill>
                  <a:schemeClr val="bg1"/>
                </a:solidFill>
              </a:rPr>
              <a:t>2016’</a:t>
            </a:r>
            <a:r>
              <a:rPr lang="en-US" sz="1400" dirty="0" smtClean="0">
                <a:solidFill>
                  <a:schemeClr val="bg1"/>
                </a:solidFill>
              </a:rPr>
              <a:t>s  3 day festival event will feature  internationally renown gospel artist. Our Partners Metro Plus is sponsoring a ‘Healthy Village’ which will focus on the education of the community along with providing clinical tests such as mammograms and HIV, Aids testing   </a:t>
            </a:r>
            <a:endParaRPr lang="en-US" sz="1400" dirty="0">
              <a:solidFill>
                <a:schemeClr val="bg1"/>
              </a:solidFill>
            </a:endParaRPr>
          </a:p>
        </p:txBody>
      </p:sp>
    </p:spTree>
  </p:cSld>
  <p:clrMapOvr>
    <a:masterClrMapping/>
  </p:clrMapOvr>
  <p:transition xmlns:p14="http://schemas.microsoft.com/office/powerpoint/2010/main" spd="slow">
    <p:checke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 presetClass="entr" presetSubtype="4" fill="hold" grpId="0" nodeType="withEffect">
                                  <p:stCondLst>
                                    <p:cond delay="2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nodePh="1">
                                  <p:stCondLst>
                                    <p:cond delay="25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 presetClass="entr" presetSubtype="4" fill="hold" grpId="0" nodeType="withEffect">
                                  <p:stCondLst>
                                    <p:cond delay="37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2" presetClass="entr" presetSubtype="8" fill="hold" nodeType="withEffect">
                                  <p:stCondLst>
                                    <p:cond delay="330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80978"/>
              <a:ext cx="454547" cy="308118"/>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fld id="{83B7EB8B-93AB-194D-B23A-AEC09D9AC5EF}" type="slidenum">
                <a:rPr lang="id-ID" sz="1400" smtClean="0">
                  <a:solidFill>
                    <a:srgbClr val="868AD1"/>
                  </a:solidFill>
                  <a:latin typeface="Roboto" charset="0"/>
                  <a:cs typeface="Roboto" charset="0"/>
                </a:rPr>
                <a:pPr algn="ctr" eaLnBrk="1" hangingPunct="1"/>
                <a:t>7</a:t>
              </a:fld>
              <a:endParaRPr lang="id-ID" sz="1400" dirty="0">
                <a:solidFill>
                  <a:srgbClr val="868AD1"/>
                </a:solidFill>
                <a:latin typeface="Roboto" charset="0"/>
                <a:cs typeface="Roboto" charset="0"/>
              </a:endParaRPr>
            </a:p>
          </p:txBody>
        </p:sp>
      </p:grpSp>
      <p:sp>
        <p:nvSpPr>
          <p:cNvPr id="5" name="TextBox 4"/>
          <p:cNvSpPr txBox="1"/>
          <p:nvPr/>
        </p:nvSpPr>
        <p:spPr>
          <a:xfrm>
            <a:off x="3443288" y="471488"/>
            <a:ext cx="5165725" cy="646112"/>
          </a:xfrm>
          <a:prstGeom prst="rect">
            <a:avLst/>
          </a:prstGeom>
          <a:noFill/>
        </p:spPr>
        <p:txBody>
          <a:bodyPr>
            <a:spAutoFit/>
          </a:bodyPr>
          <a:lstStyle/>
          <a:p>
            <a:pPr algn="ctr" eaLnBrk="1" fontAlgn="auto" hangingPunct="1">
              <a:spcBef>
                <a:spcPts val="0"/>
              </a:spcBef>
              <a:spcAft>
                <a:spcPts val="0"/>
              </a:spcAft>
              <a:defRPr/>
            </a:pPr>
            <a:r>
              <a:rPr lang="id-ID" sz="3600" dirty="0" smtClean="0">
                <a:solidFill>
                  <a:schemeClr val="bg2">
                    <a:lumMod val="10000"/>
                  </a:schemeClr>
                </a:solidFill>
                <a:latin typeface="+mn-lt"/>
                <a:ea typeface="+mn-ea"/>
              </a:rPr>
              <a:t>Events Schedule</a:t>
            </a:r>
            <a:endParaRPr lang="id-ID" sz="3600" dirty="0">
              <a:solidFill>
                <a:schemeClr val="bg2">
                  <a:lumMod val="10000"/>
                </a:schemeClr>
              </a:solidFill>
              <a:latin typeface="+mn-lt"/>
              <a:ea typeface="+mn-ea"/>
            </a:endParaRPr>
          </a:p>
        </p:txBody>
      </p:sp>
      <p:sp>
        <p:nvSpPr>
          <p:cNvPr id="6" name="Title 1"/>
          <p:cNvSpPr txBox="1">
            <a:spLocks/>
          </p:cNvSpPr>
          <p:nvPr/>
        </p:nvSpPr>
        <p:spPr>
          <a:xfrm>
            <a:off x="4581525" y="976313"/>
            <a:ext cx="2890838" cy="363537"/>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spcAft>
                <a:spcPts val="0"/>
              </a:spcAft>
              <a:defRPr/>
            </a:pPr>
            <a:endParaRPr lang="en-US" sz="1400" dirty="0">
              <a:solidFill>
                <a:schemeClr val="bg2">
                  <a:lumMod val="75000"/>
                </a:schemeClr>
              </a:solidFill>
              <a:latin typeface="+mn-lt"/>
              <a:ea typeface="Roboto" panose="02000000000000000000" pitchFamily="2" charset="0"/>
            </a:endParaRPr>
          </a:p>
        </p:txBody>
      </p:sp>
      <p:grpSp>
        <p:nvGrpSpPr>
          <p:cNvPr id="11" name="Gruppe 37"/>
          <p:cNvGrpSpPr>
            <a:grpSpLocks/>
          </p:cNvGrpSpPr>
          <p:nvPr/>
        </p:nvGrpSpPr>
        <p:grpSpPr bwMode="auto">
          <a:xfrm rot="10800000">
            <a:off x="1992767" y="4386851"/>
            <a:ext cx="8330987" cy="902588"/>
            <a:chOff x="995363" y="1922158"/>
            <a:chExt cx="7443057" cy="1119693"/>
          </a:xfrm>
          <a:solidFill>
            <a:schemeClr val="accent1"/>
          </a:solidFill>
        </p:grpSpPr>
        <p:sp>
          <p:nvSpPr>
            <p:cNvPr id="13" name="Opadbuet pil 3"/>
            <p:cNvSpPr/>
            <p:nvPr/>
          </p:nvSpPr>
          <p:spPr bwMode="auto">
            <a:xfrm rot="10800000" flipH="1">
              <a:off x="4620043" y="1988915"/>
              <a:ext cx="3818377" cy="1052936"/>
            </a:xfrm>
            <a:prstGeom prst="curvedUpArrow">
              <a:avLst>
                <a:gd name="adj1" fmla="val 34081"/>
                <a:gd name="adj2" fmla="val 50000"/>
                <a:gd name="adj3" fmla="val 25000"/>
              </a:avLst>
            </a:prstGeom>
            <a:solidFill>
              <a:schemeClr val="accent1"/>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a typeface="+mn-ea"/>
              </a:endParaRPr>
            </a:p>
          </p:txBody>
        </p:sp>
        <p:sp>
          <p:nvSpPr>
            <p:cNvPr id="14" name="Opadbuet pil 31"/>
            <p:cNvSpPr/>
            <p:nvPr/>
          </p:nvSpPr>
          <p:spPr bwMode="auto">
            <a:xfrm rot="10800000">
              <a:off x="995363" y="1988915"/>
              <a:ext cx="4039066" cy="1052936"/>
            </a:xfrm>
            <a:prstGeom prst="curvedUpArrow">
              <a:avLst>
                <a:gd name="adj1" fmla="val 31486"/>
                <a:gd name="adj2" fmla="val 50000"/>
                <a:gd name="adj3" fmla="val 25000"/>
              </a:avLst>
            </a:prstGeom>
            <a:solidFill>
              <a:schemeClr val="accent5"/>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a typeface="+mn-ea"/>
              </a:endParaRPr>
            </a:p>
          </p:txBody>
        </p:sp>
        <p:sp>
          <p:nvSpPr>
            <p:cNvPr id="15" name="Opadbuet pil 33"/>
            <p:cNvSpPr/>
            <p:nvPr/>
          </p:nvSpPr>
          <p:spPr bwMode="auto">
            <a:xfrm rot="10800000" flipH="1">
              <a:off x="4559846" y="1922158"/>
              <a:ext cx="2102113" cy="1119693"/>
            </a:xfrm>
            <a:prstGeom prst="curvedUpArrow">
              <a:avLst>
                <a:gd name="adj1" fmla="val 31097"/>
                <a:gd name="adj2" fmla="val 50000"/>
                <a:gd name="adj3" fmla="val 25000"/>
              </a:avLst>
            </a:prstGeom>
            <a:solidFill>
              <a:schemeClr val="accent2"/>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a typeface="+mn-ea"/>
              </a:endParaRPr>
            </a:p>
          </p:txBody>
        </p:sp>
        <p:sp>
          <p:nvSpPr>
            <p:cNvPr id="16" name="Opadbuet pil 3"/>
            <p:cNvSpPr/>
            <p:nvPr/>
          </p:nvSpPr>
          <p:spPr bwMode="auto">
            <a:xfrm rot="10800000">
              <a:off x="2652262" y="1932567"/>
              <a:ext cx="2466049" cy="1104520"/>
            </a:xfrm>
            <a:prstGeom prst="curvedUpArrow">
              <a:avLst>
                <a:gd name="adj1" fmla="val 32417"/>
                <a:gd name="adj2" fmla="val 50000"/>
                <a:gd name="adj3" fmla="val 25000"/>
              </a:avLst>
            </a:prstGeom>
            <a:solidFill>
              <a:schemeClr val="accent4"/>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a typeface="+mn-ea"/>
              </a:endParaRPr>
            </a:p>
          </p:txBody>
        </p:sp>
      </p:grpSp>
      <p:sp>
        <p:nvSpPr>
          <p:cNvPr id="12" name="Rektangel 76"/>
          <p:cNvSpPr/>
          <p:nvPr/>
        </p:nvSpPr>
        <p:spPr bwMode="auto">
          <a:xfrm rot="10800000">
            <a:off x="5702300" y="3856038"/>
            <a:ext cx="631825" cy="576262"/>
          </a:xfrm>
          <a:prstGeom prst="rect">
            <a:avLst/>
          </a:prstGeom>
          <a:solidFill>
            <a:schemeClr val="accent3"/>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a typeface="+mn-ea"/>
            </a:endParaRPr>
          </a:p>
        </p:txBody>
      </p:sp>
      <p:grpSp>
        <p:nvGrpSpPr>
          <p:cNvPr id="2" name="Group 1"/>
          <p:cNvGrpSpPr>
            <a:grpSpLocks/>
          </p:cNvGrpSpPr>
          <p:nvPr/>
        </p:nvGrpSpPr>
        <p:grpSpPr bwMode="auto">
          <a:xfrm>
            <a:off x="5018246" y="1358219"/>
            <a:ext cx="1904145" cy="3087183"/>
            <a:chOff x="5017402" y="1593585"/>
            <a:chExt cx="1905321" cy="2803389"/>
          </a:xfrm>
        </p:grpSpPr>
        <p:grpSp>
          <p:nvGrpSpPr>
            <p:cNvPr id="21534" name="Group 16"/>
            <p:cNvGrpSpPr>
              <a:grpSpLocks/>
            </p:cNvGrpSpPr>
            <p:nvPr/>
          </p:nvGrpSpPr>
          <p:grpSpPr bwMode="auto">
            <a:xfrm>
              <a:off x="5029103" y="1593585"/>
              <a:ext cx="1893620" cy="2803389"/>
              <a:chOff x="5155715" y="1227837"/>
              <a:chExt cx="1893620" cy="2803389"/>
            </a:xfrm>
          </p:grpSpPr>
          <p:sp>
            <p:nvSpPr>
              <p:cNvPr id="18" name="Rektangel 36"/>
              <p:cNvSpPr/>
              <p:nvPr/>
            </p:nvSpPr>
            <p:spPr bwMode="auto">
              <a:xfrm>
                <a:off x="5156471" y="1227837"/>
                <a:ext cx="1880406" cy="632364"/>
              </a:xfrm>
              <a:prstGeom prst="rect">
                <a:avLst/>
              </a:prstGeom>
              <a:solidFill>
                <a:schemeClr val="accent3"/>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sp>
            <p:nvSpPr>
              <p:cNvPr id="20" name="Rektangel 37"/>
              <p:cNvSpPr/>
              <p:nvPr/>
            </p:nvSpPr>
            <p:spPr bwMode="auto">
              <a:xfrm>
                <a:off x="5155715" y="1871508"/>
                <a:ext cx="1893620" cy="2159718"/>
              </a:xfrm>
              <a:prstGeom prst="rect">
                <a:avLst/>
              </a:prstGeom>
              <a:solidFill>
                <a:schemeClr val="accent3">
                  <a:lumMod val="75000"/>
                </a:schemeClr>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grpSp>
        <p:sp>
          <p:nvSpPr>
            <p:cNvPr id="32" name="Title 1"/>
            <p:cNvSpPr txBox="1">
              <a:spLocks/>
            </p:cNvSpPr>
            <p:nvPr/>
          </p:nvSpPr>
          <p:spPr>
            <a:xfrm>
              <a:off x="5017402" y="1614192"/>
              <a:ext cx="1836283" cy="634371"/>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lnSpc>
                  <a:spcPct val="80000"/>
                </a:lnSpc>
                <a:spcAft>
                  <a:spcPts val="0"/>
                </a:spcAft>
                <a:defRPr/>
              </a:pPr>
              <a:r>
                <a:rPr lang="id-ID" sz="1400" b="1" dirty="0" smtClean="0">
                  <a:solidFill>
                    <a:schemeClr val="bg1"/>
                  </a:solidFill>
                  <a:latin typeface="+mn-lt"/>
                  <a:ea typeface="Roboto" panose="02000000000000000000" pitchFamily="2" charset="0"/>
                </a:rPr>
                <a:t>Fun In The Son NYC Youth Explosion</a:t>
              </a:r>
            </a:p>
            <a:p>
              <a:pPr algn="ctr" fontAlgn="auto">
                <a:lnSpc>
                  <a:spcPct val="80000"/>
                </a:lnSpc>
                <a:spcAft>
                  <a:spcPts val="0"/>
                </a:spcAft>
                <a:defRPr/>
              </a:pPr>
              <a:r>
                <a:rPr lang="id-ID" sz="1400" b="1" dirty="0" smtClean="0">
                  <a:solidFill>
                    <a:schemeClr val="bg1"/>
                  </a:solidFill>
                  <a:latin typeface="+mn-lt"/>
                  <a:ea typeface="Roboto" panose="02000000000000000000" pitchFamily="2" charset="0"/>
                </a:rPr>
                <a:t>August </a:t>
              </a:r>
              <a:r>
                <a:rPr lang="id-ID" sz="1400" b="1" dirty="0" smtClean="0">
                  <a:solidFill>
                    <a:schemeClr val="bg1"/>
                  </a:solidFill>
                  <a:latin typeface="+mn-lt"/>
                  <a:ea typeface="Roboto" panose="02000000000000000000" pitchFamily="2" charset="0"/>
                </a:rPr>
                <a:t>12th</a:t>
              </a:r>
              <a:endParaRPr lang="en-US" sz="1400" b="1" dirty="0">
                <a:solidFill>
                  <a:schemeClr val="bg1"/>
                </a:solidFill>
                <a:latin typeface="+mn-lt"/>
                <a:ea typeface="Roboto" panose="02000000000000000000" pitchFamily="2" charset="0"/>
              </a:endParaRPr>
            </a:p>
          </p:txBody>
        </p:sp>
      </p:grpSp>
      <p:grpSp>
        <p:nvGrpSpPr>
          <p:cNvPr id="4" name="Group 3"/>
          <p:cNvGrpSpPr>
            <a:grpSpLocks/>
          </p:cNvGrpSpPr>
          <p:nvPr/>
        </p:nvGrpSpPr>
        <p:grpSpPr bwMode="auto">
          <a:xfrm>
            <a:off x="659868" y="1344616"/>
            <a:ext cx="2452718" cy="3105377"/>
            <a:chOff x="1250341" y="2029892"/>
            <a:chExt cx="1951084" cy="1841062"/>
          </a:xfrm>
        </p:grpSpPr>
        <p:grpSp>
          <p:nvGrpSpPr>
            <p:cNvPr id="21530" name="Group 6"/>
            <p:cNvGrpSpPr>
              <a:grpSpLocks/>
            </p:cNvGrpSpPr>
            <p:nvPr/>
          </p:nvGrpSpPr>
          <p:grpSpPr bwMode="auto">
            <a:xfrm>
              <a:off x="1262723" y="2036469"/>
              <a:ext cx="1923907" cy="1834485"/>
              <a:chOff x="1389335" y="2641393"/>
              <a:chExt cx="1923907" cy="1834485"/>
            </a:xfrm>
          </p:grpSpPr>
          <p:sp>
            <p:nvSpPr>
              <p:cNvPr id="8" name="Rektangel 64"/>
              <p:cNvSpPr/>
              <p:nvPr/>
            </p:nvSpPr>
            <p:spPr bwMode="auto">
              <a:xfrm>
                <a:off x="1411686" y="3063119"/>
                <a:ext cx="1901556" cy="1412759"/>
              </a:xfrm>
              <a:prstGeom prst="rect">
                <a:avLst/>
              </a:prstGeom>
              <a:solidFill>
                <a:schemeClr val="accent3">
                  <a:lumMod val="75000"/>
                </a:schemeClr>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sp>
            <p:nvSpPr>
              <p:cNvPr id="9" name="Rektangel 65"/>
              <p:cNvSpPr/>
              <p:nvPr/>
            </p:nvSpPr>
            <p:spPr bwMode="auto">
              <a:xfrm>
                <a:off x="1389335" y="2641393"/>
                <a:ext cx="1916878" cy="420652"/>
              </a:xfrm>
              <a:prstGeom prst="rect">
                <a:avLst/>
              </a:prstGeom>
              <a:solidFill>
                <a:schemeClr val="accent1"/>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grpSp>
        <p:sp>
          <p:nvSpPr>
            <p:cNvPr id="33" name="Title 1"/>
            <p:cNvSpPr txBox="1">
              <a:spLocks/>
            </p:cNvSpPr>
            <p:nvPr/>
          </p:nvSpPr>
          <p:spPr>
            <a:xfrm>
              <a:off x="1250341" y="2029892"/>
              <a:ext cx="1951084" cy="443069"/>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lnSpc>
                  <a:spcPct val="80000"/>
                </a:lnSpc>
                <a:spcAft>
                  <a:spcPts val="0"/>
                </a:spcAft>
                <a:defRPr/>
              </a:pPr>
              <a:r>
                <a:rPr lang="en-US" sz="1400" b="1" dirty="0" smtClean="0">
                  <a:solidFill>
                    <a:schemeClr val="bg1"/>
                  </a:solidFill>
                  <a:latin typeface="+mn-lt"/>
                  <a:ea typeface="Roboto" panose="02000000000000000000" pitchFamily="2" charset="0"/>
                </a:rPr>
                <a:t>Sing</a:t>
              </a:r>
              <a:r>
                <a:rPr lang="en-US" sz="1400" b="1" dirty="0" smtClean="0">
                  <a:solidFill>
                    <a:schemeClr val="bg1"/>
                  </a:solidFill>
                  <a:latin typeface="+mn-lt"/>
                  <a:ea typeface="Roboto" panose="02000000000000000000" pitchFamily="2" charset="0"/>
                </a:rPr>
                <a:t>-Off </a:t>
              </a:r>
              <a:r>
                <a:rPr lang="en-US" sz="1400" b="1" dirty="0" smtClean="0">
                  <a:solidFill>
                    <a:schemeClr val="bg1"/>
                  </a:solidFill>
                  <a:latin typeface="+mn-lt"/>
                  <a:ea typeface="Roboto" panose="02000000000000000000" pitchFamily="2" charset="0"/>
                </a:rPr>
                <a:t>Contest</a:t>
              </a:r>
              <a:endParaRPr lang="en-US" sz="1400" b="1" dirty="0" smtClean="0">
                <a:solidFill>
                  <a:schemeClr val="bg1"/>
                </a:solidFill>
                <a:latin typeface="+mn-lt"/>
                <a:ea typeface="Roboto" panose="02000000000000000000" pitchFamily="2" charset="0"/>
              </a:endParaRPr>
            </a:p>
            <a:p>
              <a:pPr algn="ctr" fontAlgn="auto">
                <a:lnSpc>
                  <a:spcPct val="80000"/>
                </a:lnSpc>
                <a:spcAft>
                  <a:spcPts val="0"/>
                </a:spcAft>
                <a:defRPr/>
              </a:pPr>
              <a:r>
                <a:rPr lang="en-US" sz="1400" b="1" dirty="0" smtClean="0">
                  <a:solidFill>
                    <a:schemeClr val="bg1"/>
                  </a:solidFill>
                  <a:latin typeface="+mn-lt"/>
                  <a:ea typeface="Roboto" panose="02000000000000000000" pitchFamily="2" charset="0"/>
                </a:rPr>
                <a:t>May 15</a:t>
              </a:r>
              <a:r>
                <a:rPr lang="en-US" sz="1400" b="1" baseline="30000" dirty="0" smtClean="0">
                  <a:solidFill>
                    <a:schemeClr val="bg1"/>
                  </a:solidFill>
                  <a:latin typeface="+mn-lt"/>
                  <a:ea typeface="Roboto" panose="02000000000000000000" pitchFamily="2" charset="0"/>
                </a:rPr>
                <a:t>th</a:t>
              </a:r>
              <a:r>
                <a:rPr lang="en-US" sz="1400" b="1" dirty="0" smtClean="0">
                  <a:solidFill>
                    <a:schemeClr val="bg1"/>
                  </a:solidFill>
                  <a:latin typeface="+mn-lt"/>
                  <a:ea typeface="Roboto" panose="02000000000000000000" pitchFamily="2" charset="0"/>
                </a:rPr>
                <a:t>  – August </a:t>
              </a:r>
              <a:r>
                <a:rPr lang="en-US" sz="1400" b="1" dirty="0" smtClean="0">
                  <a:solidFill>
                    <a:schemeClr val="bg1"/>
                  </a:solidFill>
                  <a:latin typeface="+mn-lt"/>
                  <a:ea typeface="Roboto" panose="02000000000000000000" pitchFamily="2" charset="0"/>
                </a:rPr>
                <a:t>13</a:t>
              </a:r>
              <a:r>
                <a:rPr lang="en-US" sz="1400" b="1" baseline="30000" dirty="0" smtClean="0">
                  <a:solidFill>
                    <a:schemeClr val="bg1"/>
                  </a:solidFill>
                  <a:latin typeface="+mn-lt"/>
                  <a:ea typeface="Roboto" panose="02000000000000000000" pitchFamily="2" charset="0"/>
                </a:rPr>
                <a:t>th</a:t>
              </a:r>
              <a:r>
                <a:rPr lang="en-US" sz="1400" b="1" dirty="0" smtClean="0">
                  <a:solidFill>
                    <a:schemeClr val="bg1"/>
                  </a:solidFill>
                  <a:latin typeface="+mn-lt"/>
                  <a:ea typeface="Roboto" panose="02000000000000000000" pitchFamily="2" charset="0"/>
                </a:rPr>
                <a:t> </a:t>
              </a:r>
              <a:endParaRPr lang="en-US" sz="1400" b="1" dirty="0">
                <a:solidFill>
                  <a:schemeClr val="bg1"/>
                </a:solidFill>
                <a:latin typeface="+mn-lt"/>
                <a:ea typeface="Roboto" panose="02000000000000000000" pitchFamily="2" charset="0"/>
              </a:endParaRPr>
            </a:p>
          </p:txBody>
        </p:sp>
      </p:grpSp>
      <p:grpSp>
        <p:nvGrpSpPr>
          <p:cNvPr id="3" name="Group 2"/>
          <p:cNvGrpSpPr>
            <a:grpSpLocks/>
          </p:cNvGrpSpPr>
          <p:nvPr/>
        </p:nvGrpSpPr>
        <p:grpSpPr bwMode="auto">
          <a:xfrm>
            <a:off x="3111110" y="1357280"/>
            <a:ext cx="1906378" cy="3088121"/>
            <a:chOff x="3108602" y="1352898"/>
            <a:chExt cx="2010135" cy="3306225"/>
          </a:xfrm>
        </p:grpSpPr>
        <p:grpSp>
          <p:nvGrpSpPr>
            <p:cNvPr id="21526" name="Group 22"/>
            <p:cNvGrpSpPr>
              <a:grpSpLocks/>
            </p:cNvGrpSpPr>
            <p:nvPr/>
          </p:nvGrpSpPr>
          <p:grpSpPr bwMode="auto">
            <a:xfrm>
              <a:off x="3108602" y="1352898"/>
              <a:ext cx="2010135" cy="3306225"/>
              <a:chOff x="3235214" y="1957822"/>
              <a:chExt cx="2010135" cy="3306225"/>
            </a:xfrm>
          </p:grpSpPr>
          <p:sp>
            <p:nvSpPr>
              <p:cNvPr id="24" name="Rektangel 40"/>
              <p:cNvSpPr/>
              <p:nvPr/>
            </p:nvSpPr>
            <p:spPr bwMode="auto">
              <a:xfrm>
                <a:off x="3235214" y="2717721"/>
                <a:ext cx="2010135" cy="2546326"/>
              </a:xfrm>
              <a:prstGeom prst="rect">
                <a:avLst/>
              </a:prstGeom>
              <a:solidFill>
                <a:schemeClr val="accent3">
                  <a:lumMod val="75000"/>
                </a:schemeClr>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sp>
            <p:nvSpPr>
              <p:cNvPr id="25" name="Rektangel 41"/>
              <p:cNvSpPr/>
              <p:nvPr/>
            </p:nvSpPr>
            <p:spPr bwMode="auto">
              <a:xfrm>
                <a:off x="3249898" y="1957822"/>
                <a:ext cx="1982325" cy="759899"/>
              </a:xfrm>
              <a:prstGeom prst="rect">
                <a:avLst/>
              </a:prstGeom>
              <a:solidFill>
                <a:schemeClr val="accent2"/>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grpSp>
        <p:sp>
          <p:nvSpPr>
            <p:cNvPr id="34" name="Title 1"/>
            <p:cNvSpPr txBox="1">
              <a:spLocks/>
            </p:cNvSpPr>
            <p:nvPr/>
          </p:nvSpPr>
          <p:spPr>
            <a:xfrm>
              <a:off x="3267692" y="1472881"/>
              <a:ext cx="1640997" cy="586590"/>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lnSpc>
                  <a:spcPct val="80000"/>
                </a:lnSpc>
                <a:spcAft>
                  <a:spcPts val="0"/>
                </a:spcAft>
                <a:defRPr/>
              </a:pPr>
              <a:r>
                <a:rPr lang="en-US" sz="1400" b="1" dirty="0" smtClean="0">
                  <a:solidFill>
                    <a:schemeClr val="bg1"/>
                  </a:solidFill>
                  <a:latin typeface="+mn-lt"/>
                  <a:ea typeface="Roboto" panose="02000000000000000000" pitchFamily="2" charset="0"/>
                </a:rPr>
                <a:t>Fun In The </a:t>
              </a:r>
              <a:r>
                <a:rPr lang="en-US" sz="1400" b="1" dirty="0" smtClean="0">
                  <a:solidFill>
                    <a:schemeClr val="bg1"/>
                  </a:solidFill>
                  <a:latin typeface="+mn-lt"/>
                  <a:ea typeface="Roboto" panose="02000000000000000000" pitchFamily="2" charset="0"/>
                </a:rPr>
                <a:t>Son</a:t>
              </a:r>
            </a:p>
            <a:p>
              <a:pPr algn="ctr" fontAlgn="auto">
                <a:lnSpc>
                  <a:spcPct val="80000"/>
                </a:lnSpc>
                <a:spcAft>
                  <a:spcPts val="0"/>
                </a:spcAft>
                <a:defRPr/>
              </a:pPr>
              <a:r>
                <a:rPr lang="en-US" sz="1400" b="1" dirty="0" smtClean="0">
                  <a:solidFill>
                    <a:schemeClr val="bg1"/>
                  </a:solidFill>
                  <a:latin typeface="+mn-lt"/>
                  <a:ea typeface="Roboto" panose="02000000000000000000" pitchFamily="2" charset="0"/>
                </a:rPr>
                <a:t> </a:t>
              </a:r>
              <a:r>
                <a:rPr lang="en-US" sz="1400" b="1" dirty="0" smtClean="0">
                  <a:solidFill>
                    <a:schemeClr val="bg1"/>
                  </a:solidFill>
                  <a:latin typeface="+mn-lt"/>
                  <a:ea typeface="Roboto" panose="02000000000000000000" pitchFamily="2" charset="0"/>
                </a:rPr>
                <a:t>Media </a:t>
              </a:r>
              <a:r>
                <a:rPr lang="en-US" sz="1400" b="1" dirty="0" smtClean="0">
                  <a:solidFill>
                    <a:schemeClr val="bg1"/>
                  </a:solidFill>
                  <a:latin typeface="+mn-lt"/>
                  <a:ea typeface="Roboto" panose="02000000000000000000" pitchFamily="2" charset="0"/>
                </a:rPr>
                <a:t>Launch</a:t>
              </a:r>
              <a:endParaRPr lang="en-US" sz="1100" b="1" dirty="0" smtClean="0">
                <a:solidFill>
                  <a:schemeClr val="bg1"/>
                </a:solidFill>
                <a:latin typeface="+mn-lt"/>
                <a:ea typeface="Roboto" panose="02000000000000000000" pitchFamily="2" charset="0"/>
              </a:endParaRPr>
            </a:p>
            <a:p>
              <a:pPr algn="ctr" fontAlgn="auto">
                <a:lnSpc>
                  <a:spcPct val="80000"/>
                </a:lnSpc>
                <a:spcAft>
                  <a:spcPts val="0"/>
                </a:spcAft>
                <a:defRPr/>
              </a:pPr>
              <a:r>
                <a:rPr lang="en-US" sz="1400" b="1" dirty="0" smtClean="0">
                  <a:solidFill>
                    <a:schemeClr val="bg1"/>
                  </a:solidFill>
                  <a:latin typeface="+mn-lt"/>
                  <a:ea typeface="Roboto" panose="02000000000000000000" pitchFamily="2" charset="0"/>
                </a:rPr>
                <a:t>August 5</a:t>
              </a:r>
              <a:r>
                <a:rPr lang="en-US" sz="1400" b="1" baseline="30000" dirty="0" smtClean="0">
                  <a:solidFill>
                    <a:schemeClr val="bg1"/>
                  </a:solidFill>
                  <a:latin typeface="+mn-lt"/>
                  <a:ea typeface="Roboto" panose="02000000000000000000" pitchFamily="2" charset="0"/>
                </a:rPr>
                <a:t>th</a:t>
              </a:r>
              <a:r>
                <a:rPr lang="en-US" sz="1400" b="1" dirty="0" smtClean="0">
                  <a:solidFill>
                    <a:schemeClr val="bg1"/>
                  </a:solidFill>
                  <a:latin typeface="+mn-lt"/>
                  <a:ea typeface="Roboto" panose="02000000000000000000" pitchFamily="2" charset="0"/>
                </a:rPr>
                <a:t> 6PM</a:t>
              </a:r>
              <a:endParaRPr lang="en-US" sz="1400" b="1" dirty="0">
                <a:solidFill>
                  <a:schemeClr val="bg1"/>
                </a:solidFill>
                <a:latin typeface="+mn-lt"/>
                <a:ea typeface="Roboto" panose="02000000000000000000" pitchFamily="2" charset="0"/>
              </a:endParaRPr>
            </a:p>
          </p:txBody>
        </p:sp>
      </p:grpSp>
      <p:grpSp>
        <p:nvGrpSpPr>
          <p:cNvPr id="39" name="Group 38"/>
          <p:cNvGrpSpPr>
            <a:grpSpLocks/>
          </p:cNvGrpSpPr>
          <p:nvPr/>
        </p:nvGrpSpPr>
        <p:grpSpPr bwMode="auto">
          <a:xfrm>
            <a:off x="6946532" y="1357282"/>
            <a:ext cx="2864340" cy="3075670"/>
            <a:chOff x="6947005" y="1719404"/>
            <a:chExt cx="1954219" cy="2179490"/>
          </a:xfrm>
        </p:grpSpPr>
        <p:grpSp>
          <p:nvGrpSpPr>
            <p:cNvPr id="21522" name="Group 25"/>
            <p:cNvGrpSpPr>
              <a:grpSpLocks/>
            </p:cNvGrpSpPr>
            <p:nvPr/>
          </p:nvGrpSpPr>
          <p:grpSpPr bwMode="auto">
            <a:xfrm>
              <a:off x="6947005" y="1719404"/>
              <a:ext cx="1954219" cy="2179490"/>
              <a:chOff x="7073617" y="2324328"/>
              <a:chExt cx="1954219" cy="2179490"/>
            </a:xfrm>
          </p:grpSpPr>
          <p:sp>
            <p:nvSpPr>
              <p:cNvPr id="27" name="Rektangel 44"/>
              <p:cNvSpPr/>
              <p:nvPr/>
            </p:nvSpPr>
            <p:spPr bwMode="auto">
              <a:xfrm>
                <a:off x="7073617" y="2836110"/>
                <a:ext cx="1954219" cy="1667708"/>
              </a:xfrm>
              <a:prstGeom prst="rect">
                <a:avLst/>
              </a:prstGeom>
              <a:solidFill>
                <a:schemeClr val="accent3">
                  <a:lumMod val="75000"/>
                </a:schemeClr>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sp>
            <p:nvSpPr>
              <p:cNvPr id="28" name="Rektangel 45"/>
              <p:cNvSpPr/>
              <p:nvPr/>
            </p:nvSpPr>
            <p:spPr bwMode="auto">
              <a:xfrm>
                <a:off x="7074395" y="2324328"/>
                <a:ext cx="1915630" cy="476488"/>
              </a:xfrm>
              <a:prstGeom prst="rect">
                <a:avLst/>
              </a:prstGeom>
              <a:solidFill>
                <a:schemeClr val="accent4"/>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grpSp>
        <p:sp>
          <p:nvSpPr>
            <p:cNvPr id="35" name="Title 1"/>
            <p:cNvSpPr txBox="1">
              <a:spLocks/>
            </p:cNvSpPr>
            <p:nvPr/>
          </p:nvSpPr>
          <p:spPr>
            <a:xfrm>
              <a:off x="6995732" y="1769664"/>
              <a:ext cx="1836283" cy="461522"/>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lnSpc>
                  <a:spcPct val="80000"/>
                </a:lnSpc>
                <a:spcAft>
                  <a:spcPts val="0"/>
                </a:spcAft>
                <a:defRPr/>
              </a:pPr>
              <a:r>
                <a:rPr lang="id-ID" sz="1400" b="1" dirty="0" smtClean="0">
                  <a:solidFill>
                    <a:schemeClr val="bg1"/>
                  </a:solidFill>
                  <a:latin typeface="+mn-lt"/>
                  <a:ea typeface="Roboto" panose="02000000000000000000" pitchFamily="2" charset="0"/>
                </a:rPr>
                <a:t>Fun In The Son NYC 2015 Festival</a:t>
              </a:r>
            </a:p>
            <a:p>
              <a:pPr algn="ctr" fontAlgn="auto">
                <a:lnSpc>
                  <a:spcPct val="80000"/>
                </a:lnSpc>
                <a:spcAft>
                  <a:spcPts val="0"/>
                </a:spcAft>
                <a:defRPr/>
              </a:pPr>
              <a:r>
                <a:rPr lang="id-ID" sz="1400" b="1" dirty="0" smtClean="0">
                  <a:solidFill>
                    <a:schemeClr val="bg1"/>
                  </a:solidFill>
                  <a:latin typeface="+mn-lt"/>
                  <a:ea typeface="Roboto" panose="02000000000000000000" pitchFamily="2" charset="0"/>
                </a:rPr>
                <a:t>August </a:t>
              </a:r>
              <a:r>
                <a:rPr lang="id-ID" sz="1400" b="1" dirty="0" smtClean="0">
                  <a:solidFill>
                    <a:schemeClr val="bg1"/>
                  </a:solidFill>
                  <a:latin typeface="+mn-lt"/>
                  <a:ea typeface="Roboto" panose="02000000000000000000" pitchFamily="2" charset="0"/>
                </a:rPr>
                <a:t>13th</a:t>
              </a:r>
              <a:endParaRPr lang="en-US" sz="1100" dirty="0">
                <a:solidFill>
                  <a:schemeClr val="bg1"/>
                </a:solidFill>
                <a:latin typeface="+mn-lt"/>
                <a:ea typeface="Roboto" panose="02000000000000000000" pitchFamily="2" charset="0"/>
              </a:endParaRPr>
            </a:p>
          </p:txBody>
        </p:sp>
      </p:grpSp>
      <p:grpSp>
        <p:nvGrpSpPr>
          <p:cNvPr id="40" name="Group 39"/>
          <p:cNvGrpSpPr>
            <a:grpSpLocks/>
          </p:cNvGrpSpPr>
          <p:nvPr/>
        </p:nvGrpSpPr>
        <p:grpSpPr bwMode="auto">
          <a:xfrm>
            <a:off x="9885573" y="1250968"/>
            <a:ext cx="1887133" cy="3206890"/>
            <a:chOff x="8977272" y="1264232"/>
            <a:chExt cx="1886666" cy="3206261"/>
          </a:xfrm>
        </p:grpSpPr>
        <p:grpSp>
          <p:nvGrpSpPr>
            <p:cNvPr id="21518" name="Group 28"/>
            <p:cNvGrpSpPr>
              <a:grpSpLocks/>
            </p:cNvGrpSpPr>
            <p:nvPr/>
          </p:nvGrpSpPr>
          <p:grpSpPr bwMode="auto">
            <a:xfrm>
              <a:off x="8977272" y="1379603"/>
              <a:ext cx="1879540" cy="3090890"/>
              <a:chOff x="9103884" y="1984527"/>
              <a:chExt cx="1879540" cy="3090890"/>
            </a:xfrm>
          </p:grpSpPr>
          <p:sp>
            <p:nvSpPr>
              <p:cNvPr id="30" name="Rektangel 48"/>
              <p:cNvSpPr/>
              <p:nvPr/>
            </p:nvSpPr>
            <p:spPr bwMode="auto">
              <a:xfrm>
                <a:off x="9128780" y="2635279"/>
                <a:ext cx="1824357" cy="2440138"/>
              </a:xfrm>
              <a:prstGeom prst="rect">
                <a:avLst/>
              </a:prstGeom>
              <a:solidFill>
                <a:schemeClr val="accent3">
                  <a:lumMod val="75000"/>
                </a:schemeClr>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sp>
            <p:nvSpPr>
              <p:cNvPr id="31" name="Rektangel 49"/>
              <p:cNvSpPr/>
              <p:nvPr/>
            </p:nvSpPr>
            <p:spPr bwMode="auto">
              <a:xfrm>
                <a:off x="9103884" y="1984527"/>
                <a:ext cx="1879540" cy="638303"/>
              </a:xfrm>
              <a:prstGeom prst="rect">
                <a:avLst/>
              </a:prstGeom>
              <a:solidFill>
                <a:schemeClr val="accent5"/>
              </a:solidFill>
              <a:ln w="9525" cap="flat" cmpd="sng" algn="ctr">
                <a:noFill/>
                <a:prstDash val="solid"/>
              </a:ln>
              <a:effectLst/>
            </p:spPr>
            <p:txBody>
              <a:bodyPr anchor="ctr"/>
              <a:lstStyle/>
              <a:p>
                <a:pPr algn="ctr" eaLnBrk="1" fontAlgn="auto" hangingPunct="1">
                  <a:spcBef>
                    <a:spcPts val="0"/>
                  </a:spcBef>
                  <a:spcAft>
                    <a:spcPts val="0"/>
                  </a:spcAft>
                  <a:defRPr/>
                </a:pPr>
                <a:endParaRPr lang="da-DK" kern="0">
                  <a:solidFill>
                    <a:schemeClr val="bg1"/>
                  </a:solidFill>
                  <a:latin typeface="+mn-lt"/>
                  <a:ea typeface="+mn-ea"/>
                </a:endParaRPr>
              </a:p>
            </p:txBody>
          </p:sp>
        </p:grpSp>
        <p:sp>
          <p:nvSpPr>
            <p:cNvPr id="36" name="Title 1"/>
            <p:cNvSpPr txBox="1">
              <a:spLocks/>
            </p:cNvSpPr>
            <p:nvPr/>
          </p:nvSpPr>
          <p:spPr>
            <a:xfrm>
              <a:off x="9027655" y="1264232"/>
              <a:ext cx="1836283" cy="791023"/>
            </a:xfrm>
            <a:prstGeom prst="rect">
              <a:avLst/>
            </a:prstGeom>
          </p:spPr>
          <p:txBody>
            <a:bodyPr anchor="ct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fontAlgn="auto">
                <a:lnSpc>
                  <a:spcPct val="80000"/>
                </a:lnSpc>
                <a:spcAft>
                  <a:spcPts val="0"/>
                </a:spcAft>
                <a:defRPr/>
              </a:pPr>
              <a:endParaRPr lang="id-ID" sz="1400" b="1" dirty="0" smtClean="0">
                <a:solidFill>
                  <a:schemeClr val="bg1"/>
                </a:solidFill>
                <a:latin typeface="+mn-lt"/>
                <a:ea typeface="Roboto" panose="02000000000000000000" pitchFamily="2" charset="0"/>
              </a:endParaRPr>
            </a:p>
            <a:p>
              <a:pPr algn="ctr" fontAlgn="auto">
                <a:lnSpc>
                  <a:spcPct val="80000"/>
                </a:lnSpc>
                <a:spcAft>
                  <a:spcPts val="0"/>
                </a:spcAft>
                <a:defRPr/>
              </a:pPr>
              <a:r>
                <a:rPr lang="id-ID" sz="1400" b="1" dirty="0" smtClean="0">
                  <a:solidFill>
                    <a:schemeClr val="bg1"/>
                  </a:solidFill>
                  <a:latin typeface="+mn-lt"/>
                  <a:ea typeface="Roboto" panose="02000000000000000000" pitchFamily="2" charset="0"/>
                </a:rPr>
                <a:t>Closing </a:t>
              </a:r>
              <a:r>
                <a:rPr lang="id-ID" sz="1400" b="1" dirty="0" smtClean="0">
                  <a:solidFill>
                    <a:schemeClr val="bg1"/>
                  </a:solidFill>
                  <a:latin typeface="+mn-lt"/>
                  <a:ea typeface="Roboto" panose="02000000000000000000" pitchFamily="2" charset="0"/>
                </a:rPr>
                <a:t>Session </a:t>
              </a:r>
            </a:p>
            <a:p>
              <a:pPr algn="ctr" fontAlgn="auto">
                <a:lnSpc>
                  <a:spcPct val="80000"/>
                </a:lnSpc>
                <a:spcAft>
                  <a:spcPts val="0"/>
                </a:spcAft>
                <a:defRPr/>
              </a:pPr>
              <a:r>
                <a:rPr lang="id-ID" sz="1400" b="1" dirty="0" smtClean="0">
                  <a:solidFill>
                    <a:schemeClr val="bg1"/>
                  </a:solidFill>
                  <a:latin typeface="+mn-lt"/>
                  <a:ea typeface="Roboto" panose="02000000000000000000" pitchFamily="2" charset="0"/>
                </a:rPr>
                <a:t>August </a:t>
              </a:r>
              <a:r>
                <a:rPr lang="id-ID" sz="1400" b="1" dirty="0" smtClean="0">
                  <a:solidFill>
                    <a:schemeClr val="bg1"/>
                  </a:solidFill>
                  <a:latin typeface="+mn-lt"/>
                  <a:ea typeface="Roboto" panose="02000000000000000000" pitchFamily="2" charset="0"/>
                </a:rPr>
                <a:t>14th</a:t>
              </a:r>
              <a:endParaRPr lang="en-US" sz="1100" dirty="0">
                <a:solidFill>
                  <a:schemeClr val="bg1"/>
                </a:solidFill>
                <a:latin typeface="+mn-lt"/>
                <a:ea typeface="Roboto" panose="02000000000000000000" pitchFamily="2" charset="0"/>
              </a:endParaRPr>
            </a:p>
          </p:txBody>
        </p:sp>
      </p:grpSp>
      <p:sp>
        <p:nvSpPr>
          <p:cNvPr id="37" name="Content Placeholder 2"/>
          <p:cNvSpPr txBox="1">
            <a:spLocks/>
          </p:cNvSpPr>
          <p:nvPr/>
        </p:nvSpPr>
        <p:spPr>
          <a:xfrm>
            <a:off x="814388" y="5603875"/>
            <a:ext cx="10521950" cy="658813"/>
          </a:xfrm>
          <a:prstGeom prst="rect">
            <a:avLst/>
          </a:prstGeom>
        </p:spPr>
        <p:txBody>
          <a:bodyPr/>
          <a:lstStyle>
            <a:lvl1pPr defTabSz="457200">
              <a:defRPr>
                <a:solidFill>
                  <a:schemeClr val="tx1"/>
                </a:solidFill>
                <a:latin typeface="Calibri" charset="0"/>
                <a:ea typeface="ＭＳ Ｐゴシック" charset="0"/>
              </a:defRPr>
            </a:lvl1pPr>
            <a:lvl2pPr defTabSz="457200">
              <a:defRPr>
                <a:solidFill>
                  <a:schemeClr val="tx1"/>
                </a:solidFill>
                <a:latin typeface="Calibri" charset="0"/>
                <a:ea typeface="ＭＳ Ｐゴシック" charset="0"/>
              </a:defRPr>
            </a:lvl2pPr>
            <a:lvl3pPr defTabSz="457200">
              <a:defRPr>
                <a:solidFill>
                  <a:schemeClr val="tx1"/>
                </a:solidFill>
                <a:latin typeface="Calibri" charset="0"/>
                <a:ea typeface="ＭＳ Ｐゴシック" charset="0"/>
              </a:defRPr>
            </a:lvl3pPr>
            <a:lvl4pPr defTabSz="457200">
              <a:defRPr>
                <a:solidFill>
                  <a:schemeClr val="tx1"/>
                </a:solidFill>
                <a:latin typeface="Calibri" charset="0"/>
                <a:ea typeface="ＭＳ Ｐゴシック" charset="0"/>
              </a:defRPr>
            </a:lvl4pPr>
            <a:lvl5pPr defTabSz="457200">
              <a:defRPr>
                <a:solidFill>
                  <a:schemeClr val="tx1"/>
                </a:solidFill>
                <a:latin typeface="Calibri" charset="0"/>
                <a:ea typeface="ＭＳ Ｐゴシック" charset="0"/>
              </a:defRPr>
            </a:lvl5pPr>
            <a:lvl6pPr fontAlgn="base">
              <a:spcBef>
                <a:spcPct val="0"/>
              </a:spcBef>
              <a:spcAft>
                <a:spcPct val="0"/>
              </a:spcAft>
              <a:defRPr>
                <a:solidFill>
                  <a:schemeClr val="tx1"/>
                </a:solidFill>
                <a:latin typeface="Calibri" charset="0"/>
                <a:ea typeface="ＭＳ Ｐゴシック" charset="0"/>
              </a:defRPr>
            </a:lvl6pPr>
            <a:lvl7pPr fontAlgn="base">
              <a:spcBef>
                <a:spcPct val="0"/>
              </a:spcBef>
              <a:spcAft>
                <a:spcPct val="0"/>
              </a:spcAft>
              <a:defRPr>
                <a:solidFill>
                  <a:schemeClr val="tx1"/>
                </a:solidFill>
                <a:latin typeface="Calibri" charset="0"/>
                <a:ea typeface="ＭＳ Ｐゴシック" charset="0"/>
              </a:defRPr>
            </a:lvl7pPr>
            <a:lvl8pPr fontAlgn="base">
              <a:spcBef>
                <a:spcPct val="0"/>
              </a:spcBef>
              <a:spcAft>
                <a:spcPct val="0"/>
              </a:spcAft>
              <a:defRPr>
                <a:solidFill>
                  <a:schemeClr val="tx1"/>
                </a:solidFill>
                <a:latin typeface="Calibri" charset="0"/>
                <a:ea typeface="ＭＳ Ｐゴシック" charset="0"/>
              </a:defRPr>
            </a:lvl8pPr>
            <a:lvl9pPr fontAlgn="base">
              <a:spcBef>
                <a:spcPct val="0"/>
              </a:spcBef>
              <a:spcAft>
                <a:spcPct val="0"/>
              </a:spcAft>
              <a:defRPr>
                <a:solidFill>
                  <a:schemeClr val="tx1"/>
                </a:solidFill>
                <a:latin typeface="Calibri" charset="0"/>
                <a:ea typeface="ＭＳ Ｐゴシック" charset="0"/>
              </a:defRPr>
            </a:lvl9pPr>
          </a:lstStyle>
          <a:p>
            <a:pPr algn="ctr" eaLnBrk="1" hangingPunct="1">
              <a:spcBef>
                <a:spcPct val="20000"/>
              </a:spcBef>
              <a:spcAft>
                <a:spcPts val="600"/>
              </a:spcAft>
              <a:buClr>
                <a:srgbClr val="14507A"/>
              </a:buClr>
              <a:buSzPct val="145000"/>
              <a:buFont typeface="Arial" charset="0"/>
              <a:buNone/>
            </a:pPr>
            <a:endParaRPr lang="en-US" sz="1100" dirty="0">
              <a:solidFill>
                <a:srgbClr val="3F3F3F"/>
              </a:solidFill>
              <a:cs typeface="Roboto" charset="0"/>
            </a:endParaRPr>
          </a:p>
        </p:txBody>
      </p:sp>
      <p:cxnSp>
        <p:nvCxnSpPr>
          <p:cNvPr id="38" name="Straight Connector 37"/>
          <p:cNvCxnSpPr/>
          <p:nvPr/>
        </p:nvCxnSpPr>
        <p:spPr>
          <a:xfrm flipH="1">
            <a:off x="884238" y="5535613"/>
            <a:ext cx="10367962" cy="0"/>
          </a:xfrm>
          <a:prstGeom prst="line">
            <a:avLst/>
          </a:prstGeom>
          <a:ln w="127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9471" y="2067050"/>
            <a:ext cx="2253513" cy="2092881"/>
          </a:xfrm>
          <a:prstGeom prst="rect">
            <a:avLst/>
          </a:prstGeom>
          <a:noFill/>
        </p:spPr>
        <p:txBody>
          <a:bodyPr wrap="square" rtlCol="0">
            <a:spAutoFit/>
          </a:bodyPr>
          <a:lstStyle/>
          <a:p>
            <a:pPr algn="ctr"/>
            <a:r>
              <a:rPr lang="en-US" sz="1300" dirty="0" smtClean="0"/>
              <a:t>This year’s local talent development initiative, The Sing-OFF features 3 rounds of contests geared to developing artists marketability, artistry and professionalism.   </a:t>
            </a:r>
          </a:p>
          <a:p>
            <a:pPr algn="ctr"/>
            <a:r>
              <a:rPr lang="en-US" sz="1300" dirty="0" smtClean="0"/>
              <a:t>Three Rounds Are :</a:t>
            </a:r>
          </a:p>
          <a:p>
            <a:pPr algn="ctr"/>
            <a:r>
              <a:rPr lang="en-US" sz="1300" dirty="0" smtClean="0"/>
              <a:t>1) Online Voting Round </a:t>
            </a:r>
          </a:p>
          <a:p>
            <a:pPr algn="ctr"/>
            <a:r>
              <a:rPr lang="en-US" sz="1300" dirty="0" smtClean="0"/>
              <a:t>2) Live Semi Final</a:t>
            </a:r>
          </a:p>
          <a:p>
            <a:pPr algn="ctr"/>
            <a:r>
              <a:rPr lang="en-US" sz="1300" dirty="0" smtClean="0"/>
              <a:t>3)</a:t>
            </a:r>
            <a:r>
              <a:rPr lang="en-US" sz="1300" dirty="0"/>
              <a:t> </a:t>
            </a:r>
            <a:r>
              <a:rPr lang="en-US" sz="1300" dirty="0" smtClean="0"/>
              <a:t> Live Finale </a:t>
            </a:r>
            <a:endParaRPr lang="en-US" sz="1300" dirty="0"/>
          </a:p>
        </p:txBody>
      </p:sp>
      <p:sp>
        <p:nvSpPr>
          <p:cNvPr id="10" name="TextBox 9"/>
          <p:cNvSpPr txBox="1"/>
          <p:nvPr/>
        </p:nvSpPr>
        <p:spPr>
          <a:xfrm>
            <a:off x="3050334" y="2079503"/>
            <a:ext cx="1917353" cy="2292935"/>
          </a:xfrm>
          <a:prstGeom prst="rect">
            <a:avLst/>
          </a:prstGeom>
          <a:noFill/>
        </p:spPr>
        <p:txBody>
          <a:bodyPr wrap="square" rtlCol="0">
            <a:spAutoFit/>
          </a:bodyPr>
          <a:lstStyle/>
          <a:p>
            <a:pPr algn="ctr"/>
            <a:r>
              <a:rPr lang="en-US" sz="1300" dirty="0" smtClean="0"/>
              <a:t>Fun In The Son will outline the various festival schedules present Sponsors, and Partners to the Media. </a:t>
            </a:r>
          </a:p>
          <a:p>
            <a:pPr algn="ctr"/>
            <a:r>
              <a:rPr lang="en-US" sz="1300" dirty="0" smtClean="0"/>
              <a:t>Media outlets such NY 1, Bronx Net, Channel 12 Among other Terrestrial Radio Stations and Conventional Media Partners</a:t>
            </a:r>
          </a:p>
        </p:txBody>
      </p:sp>
      <p:sp>
        <p:nvSpPr>
          <p:cNvPr id="17" name="TextBox 16"/>
          <p:cNvSpPr txBox="1"/>
          <p:nvPr/>
        </p:nvSpPr>
        <p:spPr>
          <a:xfrm>
            <a:off x="5117091" y="2179119"/>
            <a:ext cx="1705698" cy="2092881"/>
          </a:xfrm>
          <a:prstGeom prst="rect">
            <a:avLst/>
          </a:prstGeom>
          <a:noFill/>
        </p:spPr>
        <p:txBody>
          <a:bodyPr wrap="square" rtlCol="0">
            <a:spAutoFit/>
          </a:bodyPr>
          <a:lstStyle/>
          <a:p>
            <a:r>
              <a:rPr lang="en-US" sz="1300" dirty="0" smtClean="0"/>
              <a:t>A fun filled night, featuring premiere local Singing, Rapping and Dancing performers from New York area. </a:t>
            </a:r>
            <a:br>
              <a:rPr lang="en-US" sz="1300" dirty="0" smtClean="0"/>
            </a:br>
            <a:r>
              <a:rPr lang="en-US" sz="1300" dirty="0" smtClean="0"/>
              <a:t>This night will feature various prizes and surprises for Youth and Young Adults</a:t>
            </a:r>
            <a:endParaRPr lang="en-US" sz="1300" dirty="0"/>
          </a:p>
        </p:txBody>
      </p:sp>
      <p:sp>
        <p:nvSpPr>
          <p:cNvPr id="23" name="TextBox 22"/>
          <p:cNvSpPr txBox="1"/>
          <p:nvPr/>
        </p:nvSpPr>
        <p:spPr>
          <a:xfrm>
            <a:off x="7071794" y="2166667"/>
            <a:ext cx="2701727" cy="2369880"/>
          </a:xfrm>
          <a:prstGeom prst="rect">
            <a:avLst/>
          </a:prstGeom>
          <a:noFill/>
        </p:spPr>
        <p:txBody>
          <a:bodyPr wrap="square" rtlCol="0">
            <a:spAutoFit/>
          </a:bodyPr>
          <a:lstStyle/>
          <a:p>
            <a:r>
              <a:rPr lang="en-US" sz="1300" dirty="0" smtClean="0"/>
              <a:t>The premiere Concert event in the North East Bronx, featuring, Stellar Award and Grammy Nominated artist Martha Munizzi, alongside Papa San and Friends. We expect to have over 12,000 people in attendance </a:t>
            </a:r>
            <a:r>
              <a:rPr lang="en-US" sz="1400" dirty="0"/>
              <a:t>All day family activities </a:t>
            </a:r>
            <a:r>
              <a:rPr lang="en-US" sz="1400" dirty="0" smtClean="0"/>
              <a:t>include </a:t>
            </a:r>
            <a:r>
              <a:rPr lang="en-US" sz="1400" dirty="0"/>
              <a:t>themed stalls of sponsors, health care services, children's area, food and refreshments.</a:t>
            </a:r>
          </a:p>
          <a:p>
            <a:endParaRPr lang="en-US" sz="1300" dirty="0"/>
          </a:p>
        </p:txBody>
      </p:sp>
      <p:sp>
        <p:nvSpPr>
          <p:cNvPr id="26" name="TextBox 25"/>
          <p:cNvSpPr txBox="1"/>
          <p:nvPr/>
        </p:nvSpPr>
        <p:spPr>
          <a:xfrm>
            <a:off x="10059878" y="2365901"/>
            <a:ext cx="1606095" cy="846386"/>
          </a:xfrm>
          <a:prstGeom prst="rect">
            <a:avLst/>
          </a:prstGeom>
          <a:noFill/>
        </p:spPr>
        <p:txBody>
          <a:bodyPr wrap="square" rtlCol="0">
            <a:spAutoFit/>
          </a:bodyPr>
          <a:lstStyle/>
          <a:p>
            <a:r>
              <a:rPr lang="en-US" sz="1300" dirty="0" smtClean="0"/>
              <a:t>An Evening of Music and Celebration</a:t>
            </a:r>
            <a:r>
              <a:rPr lang="en-US" dirty="0" smtClean="0"/>
              <a:t>. </a:t>
            </a:r>
          </a:p>
          <a:p>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nodePh="1">
                                  <p:stCondLst>
                                    <p:cond delay="10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53" presetClass="entr" presetSubtype="16" fill="hold" nodeType="withEffect">
                                  <p:stCondLst>
                                    <p:cond delay="1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22" presetClass="entr" presetSubtype="1" fill="hold" grpId="0" nodeType="withEffect">
                                  <p:stCondLst>
                                    <p:cond delay="200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6" presetClass="entr" presetSubtype="32" fill="hold" nodeType="withEffect">
                                  <p:stCondLst>
                                    <p:cond delay="2500"/>
                                  </p:stCondLst>
                                  <p:childTnLst>
                                    <p:set>
                                      <p:cBhvr>
                                        <p:cTn id="25" dur="1" fill="hold">
                                          <p:stCondLst>
                                            <p:cond delay="0"/>
                                          </p:stCondLst>
                                        </p:cTn>
                                        <p:tgtEl>
                                          <p:spTgt spid="11"/>
                                        </p:tgtEl>
                                        <p:attrNameLst>
                                          <p:attrName>style.visibility</p:attrName>
                                        </p:attrNameLst>
                                      </p:cBhvr>
                                      <p:to>
                                        <p:strVal val="visible"/>
                                      </p:to>
                                    </p:set>
                                    <p:animEffect transition="in" filter="circle(out)">
                                      <p:cBhvr>
                                        <p:cTn id="26" dur="1000"/>
                                        <p:tgtEl>
                                          <p:spTgt spid="11"/>
                                        </p:tgtEl>
                                      </p:cBhvr>
                                    </p:animEffect>
                                  </p:childTnLst>
                                </p:cTn>
                              </p:par>
                              <p:par>
                                <p:cTn id="27" presetID="22" presetClass="entr" presetSubtype="4" fill="hold" nodeType="withEffect">
                                  <p:stCondLst>
                                    <p:cond delay="350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par>
                                <p:cTn id="30" presetID="22" presetClass="entr" presetSubtype="4" fill="hold" nodeType="withEffect">
                                  <p:stCondLst>
                                    <p:cond delay="350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nodeType="withEffect">
                                  <p:stCondLst>
                                    <p:cond delay="400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par>
                                <p:cTn id="36" presetID="22" presetClass="entr" presetSubtype="4" fill="hold" nodeType="withEffect">
                                  <p:stCondLst>
                                    <p:cond delay="400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 presetClass="entr" presetSubtype="4" fill="hold" grpId="0" nodeType="withEffect" nodePh="1">
                                  <p:stCondLst>
                                    <p:cond delay="4500"/>
                                  </p:stCondLst>
                                  <p:endCondLst>
                                    <p:cond evt="begin" delay="0">
                                      <p:tn val="39"/>
                                    </p:cond>
                                  </p:end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2" presetClass="entr" presetSubtype="8" fill="hold" nodeType="withEffect">
                                  <p:stCondLst>
                                    <p:cond delay="500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a:spLocks/>
          </p:cNvSpPr>
          <p:nvPr/>
        </p:nvSpPr>
        <p:spPr bwMode="auto">
          <a:xfrm>
            <a:off x="6170613" y="1284288"/>
            <a:ext cx="3432175" cy="4225925"/>
          </a:xfrm>
          <a:custGeom>
            <a:avLst/>
            <a:gdLst>
              <a:gd name="T0" fmla="*/ 401 w 1218"/>
              <a:gd name="T1" fmla="*/ 1586 h 1586"/>
              <a:gd name="T2" fmla="*/ 665 w 1218"/>
              <a:gd name="T3" fmla="*/ 1586 h 1586"/>
              <a:gd name="T4" fmla="*/ 647 w 1218"/>
              <a:gd name="T5" fmla="*/ 1268 h 1586"/>
              <a:gd name="T6" fmla="*/ 765 w 1218"/>
              <a:gd name="T7" fmla="*/ 746 h 1586"/>
              <a:gd name="T8" fmla="*/ 1178 w 1218"/>
              <a:gd name="T9" fmla="*/ 746 h 1586"/>
              <a:gd name="T10" fmla="*/ 775 w 1218"/>
              <a:gd name="T11" fmla="*/ 674 h 1586"/>
              <a:gd name="T12" fmla="*/ 1218 w 1218"/>
              <a:gd name="T13" fmla="*/ 459 h 1586"/>
              <a:gd name="T14" fmla="*/ 945 w 1218"/>
              <a:gd name="T15" fmla="*/ 448 h 1586"/>
              <a:gd name="T16" fmla="*/ 952 w 1218"/>
              <a:gd name="T17" fmla="*/ 198 h 1586"/>
              <a:gd name="T18" fmla="*/ 821 w 1218"/>
              <a:gd name="T19" fmla="*/ 523 h 1586"/>
              <a:gd name="T20" fmla="*/ 632 w 1218"/>
              <a:gd name="T21" fmla="*/ 746 h 1586"/>
              <a:gd name="T22" fmla="*/ 821 w 1218"/>
              <a:gd name="T23" fmla="*/ 208 h 1586"/>
              <a:gd name="T24" fmla="*/ 608 w 1218"/>
              <a:gd name="T25" fmla="*/ 360 h 1586"/>
              <a:gd name="T26" fmla="*/ 313 w 1218"/>
              <a:gd name="T27" fmla="*/ 26 h 1586"/>
              <a:gd name="T28" fmla="*/ 541 w 1218"/>
              <a:gd name="T29" fmla="*/ 318 h 1586"/>
              <a:gd name="T30" fmla="*/ 321 w 1218"/>
              <a:gd name="T31" fmla="*/ 217 h 1586"/>
              <a:gd name="T32" fmla="*/ 113 w 1218"/>
              <a:gd name="T33" fmla="*/ 107 h 1586"/>
              <a:gd name="T34" fmla="*/ 321 w 1218"/>
              <a:gd name="T35" fmla="*/ 240 h 1586"/>
              <a:gd name="T36" fmla="*/ 557 w 1218"/>
              <a:gd name="T37" fmla="*/ 448 h 1586"/>
              <a:gd name="T38" fmla="*/ 577 w 1218"/>
              <a:gd name="T39" fmla="*/ 904 h 1586"/>
              <a:gd name="T40" fmla="*/ 377 w 1218"/>
              <a:gd name="T41" fmla="*/ 693 h 1586"/>
              <a:gd name="T42" fmla="*/ 299 w 1218"/>
              <a:gd name="T43" fmla="*/ 407 h 1586"/>
              <a:gd name="T44" fmla="*/ 275 w 1218"/>
              <a:gd name="T45" fmla="*/ 648 h 1586"/>
              <a:gd name="T46" fmla="*/ 0 w 1218"/>
              <a:gd name="T47" fmla="*/ 662 h 1586"/>
              <a:gd name="T48" fmla="*/ 321 w 1218"/>
              <a:gd name="T49" fmla="*/ 710 h 1586"/>
              <a:gd name="T50" fmla="*/ 513 w 1218"/>
              <a:gd name="T51" fmla="*/ 980 h 1586"/>
              <a:gd name="T52" fmla="*/ 125 w 1218"/>
              <a:gd name="T53" fmla="*/ 1038 h 1586"/>
              <a:gd name="T54" fmla="*/ 501 w 1218"/>
              <a:gd name="T55" fmla="*/ 1050 h 1586"/>
              <a:gd name="T56" fmla="*/ 401 w 1218"/>
              <a:gd name="T57" fmla="*/ 158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18" h="1586">
                <a:moveTo>
                  <a:pt x="401" y="1586"/>
                </a:moveTo>
                <a:cubicBezTo>
                  <a:pt x="665" y="1586"/>
                  <a:pt x="665" y="1586"/>
                  <a:pt x="665" y="1586"/>
                </a:cubicBezTo>
                <a:cubicBezTo>
                  <a:pt x="665" y="1586"/>
                  <a:pt x="659" y="1456"/>
                  <a:pt x="647" y="1268"/>
                </a:cubicBezTo>
                <a:cubicBezTo>
                  <a:pt x="635" y="1080"/>
                  <a:pt x="629" y="840"/>
                  <a:pt x="765" y="746"/>
                </a:cubicBezTo>
                <a:cubicBezTo>
                  <a:pt x="901" y="652"/>
                  <a:pt x="1096" y="648"/>
                  <a:pt x="1178" y="746"/>
                </a:cubicBezTo>
                <a:cubicBezTo>
                  <a:pt x="1178" y="746"/>
                  <a:pt x="1017" y="568"/>
                  <a:pt x="775" y="674"/>
                </a:cubicBezTo>
                <a:cubicBezTo>
                  <a:pt x="775" y="674"/>
                  <a:pt x="912" y="370"/>
                  <a:pt x="1218" y="459"/>
                </a:cubicBezTo>
                <a:cubicBezTo>
                  <a:pt x="1218" y="459"/>
                  <a:pt x="1081" y="404"/>
                  <a:pt x="945" y="448"/>
                </a:cubicBezTo>
                <a:cubicBezTo>
                  <a:pt x="945" y="448"/>
                  <a:pt x="1022" y="359"/>
                  <a:pt x="952" y="198"/>
                </a:cubicBezTo>
                <a:cubicBezTo>
                  <a:pt x="952" y="198"/>
                  <a:pt x="1027" y="402"/>
                  <a:pt x="821" y="523"/>
                </a:cubicBezTo>
                <a:cubicBezTo>
                  <a:pt x="714" y="586"/>
                  <a:pt x="632" y="746"/>
                  <a:pt x="632" y="746"/>
                </a:cubicBezTo>
                <a:cubicBezTo>
                  <a:pt x="632" y="746"/>
                  <a:pt x="551" y="236"/>
                  <a:pt x="821" y="208"/>
                </a:cubicBezTo>
                <a:cubicBezTo>
                  <a:pt x="821" y="208"/>
                  <a:pt x="668" y="205"/>
                  <a:pt x="608" y="360"/>
                </a:cubicBezTo>
                <a:cubicBezTo>
                  <a:pt x="608" y="360"/>
                  <a:pt x="557" y="0"/>
                  <a:pt x="313" y="26"/>
                </a:cubicBezTo>
                <a:cubicBezTo>
                  <a:pt x="313" y="26"/>
                  <a:pt x="521" y="8"/>
                  <a:pt x="541" y="318"/>
                </a:cubicBezTo>
                <a:cubicBezTo>
                  <a:pt x="541" y="318"/>
                  <a:pt x="482" y="198"/>
                  <a:pt x="321" y="217"/>
                </a:cubicBezTo>
                <a:cubicBezTo>
                  <a:pt x="161" y="236"/>
                  <a:pt x="113" y="107"/>
                  <a:pt x="113" y="107"/>
                </a:cubicBezTo>
                <a:cubicBezTo>
                  <a:pt x="113" y="107"/>
                  <a:pt x="154" y="229"/>
                  <a:pt x="321" y="240"/>
                </a:cubicBezTo>
                <a:cubicBezTo>
                  <a:pt x="489" y="252"/>
                  <a:pt x="555" y="378"/>
                  <a:pt x="557" y="448"/>
                </a:cubicBezTo>
                <a:cubicBezTo>
                  <a:pt x="559" y="518"/>
                  <a:pt x="577" y="904"/>
                  <a:pt x="577" y="904"/>
                </a:cubicBezTo>
                <a:cubicBezTo>
                  <a:pt x="577" y="904"/>
                  <a:pt x="485" y="767"/>
                  <a:pt x="377" y="693"/>
                </a:cubicBezTo>
                <a:cubicBezTo>
                  <a:pt x="269" y="618"/>
                  <a:pt x="229" y="510"/>
                  <a:pt x="299" y="407"/>
                </a:cubicBezTo>
                <a:cubicBezTo>
                  <a:pt x="299" y="407"/>
                  <a:pt x="213" y="494"/>
                  <a:pt x="275" y="648"/>
                </a:cubicBezTo>
                <a:cubicBezTo>
                  <a:pt x="275" y="648"/>
                  <a:pt x="135" y="592"/>
                  <a:pt x="0" y="662"/>
                </a:cubicBezTo>
                <a:cubicBezTo>
                  <a:pt x="0" y="662"/>
                  <a:pt x="192" y="586"/>
                  <a:pt x="321" y="710"/>
                </a:cubicBezTo>
                <a:cubicBezTo>
                  <a:pt x="451" y="834"/>
                  <a:pt x="513" y="980"/>
                  <a:pt x="513" y="980"/>
                </a:cubicBezTo>
                <a:cubicBezTo>
                  <a:pt x="513" y="980"/>
                  <a:pt x="297" y="886"/>
                  <a:pt x="125" y="1038"/>
                </a:cubicBezTo>
                <a:cubicBezTo>
                  <a:pt x="125" y="1038"/>
                  <a:pt x="431" y="886"/>
                  <a:pt x="501" y="1050"/>
                </a:cubicBezTo>
                <a:cubicBezTo>
                  <a:pt x="571" y="1214"/>
                  <a:pt x="551" y="1440"/>
                  <a:pt x="401" y="1586"/>
                </a:cubicBezTo>
                <a:close/>
              </a:path>
            </a:pathLst>
          </a:custGeom>
          <a:solidFill>
            <a:schemeClr val="bg2">
              <a:lumMod val="50000"/>
            </a:schemeClr>
          </a:solidFill>
          <a:ln>
            <a:noFill/>
          </a:ln>
        </p:spPr>
        <p:txBody>
          <a:bodyPr/>
          <a:lstStyle/>
          <a:p>
            <a:pPr eaLnBrk="1" fontAlgn="auto" hangingPunct="1">
              <a:spcBef>
                <a:spcPts val="0"/>
              </a:spcBef>
              <a:spcAft>
                <a:spcPts val="0"/>
              </a:spcAft>
              <a:defRPr/>
            </a:pPr>
            <a:endParaRPr lang="en-US" dirty="0">
              <a:latin typeface="+mn-lt"/>
              <a:ea typeface="+mn-ea"/>
            </a:endParaRPr>
          </a:p>
        </p:txBody>
      </p:sp>
      <p:sp>
        <p:nvSpPr>
          <p:cNvPr id="69" name="Cloud 68"/>
          <p:cNvSpPr>
            <a:spLocks noChangeAspect="1"/>
          </p:cNvSpPr>
          <p:nvPr/>
        </p:nvSpPr>
        <p:spPr>
          <a:xfrm>
            <a:off x="6865938" y="765175"/>
            <a:ext cx="1887537" cy="954088"/>
          </a:xfrm>
          <a:prstGeom prst="clou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7" name="Rectangle 66"/>
          <p:cNvSpPr/>
          <p:nvPr/>
        </p:nvSpPr>
        <p:spPr>
          <a:xfrm>
            <a:off x="-144463" y="6457950"/>
            <a:ext cx="12728576" cy="741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6" name="Freeform 45"/>
          <p:cNvSpPr/>
          <p:nvPr/>
        </p:nvSpPr>
        <p:spPr>
          <a:xfrm>
            <a:off x="-1785938" y="3297238"/>
            <a:ext cx="15938501" cy="4748212"/>
          </a:xfrm>
          <a:custGeom>
            <a:avLst/>
            <a:gdLst>
              <a:gd name="connsiteX0" fmla="*/ 732553 w 10571072"/>
              <a:gd name="connsiteY0" fmla="*/ 1624083 h 2793545"/>
              <a:gd name="connsiteX1" fmla="*/ 1469532 w 10571072"/>
              <a:gd name="connsiteY1" fmla="*/ 1248770 h 2793545"/>
              <a:gd name="connsiteX2" fmla="*/ 3066320 w 10571072"/>
              <a:gd name="connsiteY2" fmla="*/ 1917510 h 2793545"/>
              <a:gd name="connsiteX3" fmla="*/ 4594870 w 10571072"/>
              <a:gd name="connsiteY3" fmla="*/ 1112292 h 2793545"/>
              <a:gd name="connsiteX4" fmla="*/ 5543389 w 10571072"/>
              <a:gd name="connsiteY4" fmla="*/ 1549021 h 2793545"/>
              <a:gd name="connsiteX5" fmla="*/ 6300840 w 10571072"/>
              <a:gd name="connsiteY5" fmla="*/ 1030406 h 2793545"/>
              <a:gd name="connsiteX6" fmla="*/ 7433604 w 10571072"/>
              <a:gd name="connsiteY6" fmla="*/ 1153236 h 2793545"/>
              <a:gd name="connsiteX7" fmla="*/ 8423067 w 10571072"/>
              <a:gd name="connsiteY7" fmla="*/ 416257 h 2793545"/>
              <a:gd name="connsiteX8" fmla="*/ 9364762 w 10571072"/>
              <a:gd name="connsiteY8" fmla="*/ 1337481 h 2793545"/>
              <a:gd name="connsiteX9" fmla="*/ 9890201 w 10571072"/>
              <a:gd name="connsiteY9" fmla="*/ 0 h 2793545"/>
              <a:gd name="connsiteX10" fmla="*/ 9890201 w 10571072"/>
              <a:gd name="connsiteY10" fmla="*/ 0 h 2793545"/>
              <a:gd name="connsiteX11" fmla="*/ 9890201 w 10571072"/>
              <a:gd name="connsiteY11" fmla="*/ 2470245 h 2793545"/>
              <a:gd name="connsiteX12" fmla="*/ 698434 w 10571072"/>
              <a:gd name="connsiteY12" fmla="*/ 2674961 h 2793545"/>
              <a:gd name="connsiteX13" fmla="*/ 732553 w 10571072"/>
              <a:gd name="connsiteY13" fmla="*/ 1624083 h 279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71072" h="2793545">
                <a:moveTo>
                  <a:pt x="732553" y="1624083"/>
                </a:moveTo>
                <a:cubicBezTo>
                  <a:pt x="861069" y="1386384"/>
                  <a:pt x="1080571" y="1199865"/>
                  <a:pt x="1469532" y="1248770"/>
                </a:cubicBezTo>
                <a:cubicBezTo>
                  <a:pt x="1858493" y="1297675"/>
                  <a:pt x="2545430" y="1940256"/>
                  <a:pt x="3066320" y="1917510"/>
                </a:cubicBezTo>
                <a:cubicBezTo>
                  <a:pt x="3587210" y="1894764"/>
                  <a:pt x="4182025" y="1173707"/>
                  <a:pt x="4594870" y="1112292"/>
                </a:cubicBezTo>
                <a:cubicBezTo>
                  <a:pt x="5007715" y="1050877"/>
                  <a:pt x="5259061" y="1562669"/>
                  <a:pt x="5543389" y="1549021"/>
                </a:cubicBezTo>
                <a:cubicBezTo>
                  <a:pt x="5827717" y="1535373"/>
                  <a:pt x="5985804" y="1096370"/>
                  <a:pt x="6300840" y="1030406"/>
                </a:cubicBezTo>
                <a:cubicBezTo>
                  <a:pt x="6615876" y="964442"/>
                  <a:pt x="7079900" y="1255594"/>
                  <a:pt x="7433604" y="1153236"/>
                </a:cubicBezTo>
                <a:cubicBezTo>
                  <a:pt x="7787308" y="1050878"/>
                  <a:pt x="8101207" y="385550"/>
                  <a:pt x="8423067" y="416257"/>
                </a:cubicBezTo>
                <a:cubicBezTo>
                  <a:pt x="8744927" y="446964"/>
                  <a:pt x="9120240" y="1406857"/>
                  <a:pt x="9364762" y="1337481"/>
                </a:cubicBezTo>
                <a:cubicBezTo>
                  <a:pt x="9609284" y="1268105"/>
                  <a:pt x="9890201" y="0"/>
                  <a:pt x="9890201" y="0"/>
                </a:cubicBezTo>
                <a:lnTo>
                  <a:pt x="9890201" y="0"/>
                </a:lnTo>
                <a:cubicBezTo>
                  <a:pt x="9890201" y="411707"/>
                  <a:pt x="11422162" y="2024418"/>
                  <a:pt x="9890201" y="2470245"/>
                </a:cubicBezTo>
                <a:cubicBezTo>
                  <a:pt x="8358240" y="2916072"/>
                  <a:pt x="2224709" y="2813713"/>
                  <a:pt x="698434" y="2674961"/>
                </a:cubicBezTo>
                <a:cubicBezTo>
                  <a:pt x="-827841" y="2536209"/>
                  <a:pt x="604037" y="1861782"/>
                  <a:pt x="732553" y="1624083"/>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fld id="{B57B995D-36C5-B54A-878C-F61EE53C3F4F}" type="slidenum">
                <a:rPr lang="id-ID" sz="1400">
                  <a:solidFill>
                    <a:srgbClr val="868AD1"/>
                  </a:solidFill>
                  <a:latin typeface="Roboto" charset="0"/>
                  <a:cs typeface="Roboto" charset="0"/>
                </a:rPr>
                <a:pPr algn="ctr" eaLnBrk="1" hangingPunct="1"/>
                <a:t>8</a:t>
              </a:fld>
              <a:endParaRPr lang="id-ID" sz="1400">
                <a:solidFill>
                  <a:srgbClr val="868AD1"/>
                </a:solidFill>
                <a:latin typeface="Roboto" charset="0"/>
                <a:cs typeface="Roboto" charset="0"/>
              </a:endParaRPr>
            </a:p>
          </p:txBody>
        </p:sp>
      </p:grpSp>
      <p:sp>
        <p:nvSpPr>
          <p:cNvPr id="5" name="TextBox 4"/>
          <p:cNvSpPr txBox="1"/>
          <p:nvPr/>
        </p:nvSpPr>
        <p:spPr>
          <a:xfrm>
            <a:off x="814388" y="2154238"/>
            <a:ext cx="5164137" cy="646112"/>
          </a:xfrm>
          <a:prstGeom prst="rect">
            <a:avLst/>
          </a:prstGeom>
          <a:noFill/>
        </p:spPr>
        <p:txBody>
          <a:bodyPr>
            <a:spAutoFit/>
          </a:bodyPr>
          <a:lstStyle/>
          <a:p>
            <a:pPr eaLnBrk="1" fontAlgn="auto" hangingPunct="1">
              <a:spcBef>
                <a:spcPts val="0"/>
              </a:spcBef>
              <a:spcAft>
                <a:spcPts val="0"/>
              </a:spcAft>
              <a:defRPr/>
            </a:pPr>
            <a:r>
              <a:rPr lang="id-ID" sz="3600" dirty="0" smtClean="0">
                <a:solidFill>
                  <a:schemeClr val="bg2">
                    <a:lumMod val="10000"/>
                  </a:schemeClr>
                </a:solidFill>
                <a:latin typeface="+mn-lt"/>
                <a:ea typeface="+mn-ea"/>
              </a:rPr>
              <a:t>Getting Involved</a:t>
            </a:r>
            <a:endParaRPr lang="id-ID" sz="3600" dirty="0">
              <a:solidFill>
                <a:schemeClr val="bg2">
                  <a:lumMod val="10000"/>
                </a:schemeClr>
              </a:solidFill>
              <a:latin typeface="+mn-lt"/>
              <a:ea typeface="+mn-ea"/>
            </a:endParaRPr>
          </a:p>
        </p:txBody>
      </p:sp>
      <p:sp>
        <p:nvSpPr>
          <p:cNvPr id="6" name="Title 1"/>
          <p:cNvSpPr txBox="1">
            <a:spLocks/>
          </p:cNvSpPr>
          <p:nvPr/>
        </p:nvSpPr>
        <p:spPr>
          <a:xfrm>
            <a:off x="833438" y="2673350"/>
            <a:ext cx="2892425" cy="363538"/>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1400" dirty="0">
                <a:solidFill>
                  <a:schemeClr val="bg2">
                    <a:lumMod val="75000"/>
                  </a:schemeClr>
                </a:solidFill>
                <a:latin typeface="+mn-lt"/>
                <a:ea typeface="Roboto" panose="02000000000000000000" pitchFamily="2" charset="0"/>
              </a:rPr>
              <a:t> </a:t>
            </a:r>
            <a:r>
              <a:rPr lang="en-US" sz="1400" dirty="0" smtClean="0">
                <a:solidFill>
                  <a:schemeClr val="bg2">
                    <a:lumMod val="75000"/>
                  </a:schemeClr>
                </a:solidFill>
                <a:latin typeface="+mn-lt"/>
                <a:ea typeface="Roboto" panose="02000000000000000000" pitchFamily="2" charset="0"/>
              </a:rPr>
              <a:t>Helping our Community Grow </a:t>
            </a:r>
            <a:endParaRPr lang="en-US" sz="1400" dirty="0">
              <a:solidFill>
                <a:schemeClr val="bg2">
                  <a:lumMod val="75000"/>
                </a:schemeClr>
              </a:solidFill>
              <a:latin typeface="+mn-lt"/>
              <a:ea typeface="Roboto" panose="02000000000000000000" pitchFamily="2" charset="0"/>
            </a:endParaRPr>
          </a:p>
        </p:txBody>
      </p:sp>
      <p:sp>
        <p:nvSpPr>
          <p:cNvPr id="15" name="Cloud 14"/>
          <p:cNvSpPr>
            <a:spLocks noChangeAspect="1"/>
          </p:cNvSpPr>
          <p:nvPr/>
        </p:nvSpPr>
        <p:spPr>
          <a:xfrm rot="1734068">
            <a:off x="6226175" y="3762375"/>
            <a:ext cx="781050" cy="555625"/>
          </a:xfrm>
          <a:prstGeom prst="clou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nvGrpSpPr>
          <p:cNvPr id="4" name="Group 3"/>
          <p:cNvGrpSpPr>
            <a:grpSpLocks/>
          </p:cNvGrpSpPr>
          <p:nvPr/>
        </p:nvGrpSpPr>
        <p:grpSpPr bwMode="auto">
          <a:xfrm>
            <a:off x="5892800" y="1522413"/>
            <a:ext cx="1235075" cy="871537"/>
            <a:chOff x="4382351" y="1980825"/>
            <a:chExt cx="1235241" cy="872197"/>
          </a:xfrm>
        </p:grpSpPr>
        <p:sp>
          <p:nvSpPr>
            <p:cNvPr id="12" name="Cloud 11"/>
            <p:cNvSpPr/>
            <p:nvPr/>
          </p:nvSpPr>
          <p:spPr>
            <a:xfrm>
              <a:off x="4390290" y="1980825"/>
              <a:ext cx="1227302" cy="87219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8" name="Content Placeholder 2"/>
            <p:cNvSpPr txBox="1">
              <a:spLocks/>
            </p:cNvSpPr>
            <p:nvPr/>
          </p:nvSpPr>
          <p:spPr>
            <a:xfrm>
              <a:off x="4382351" y="2382766"/>
              <a:ext cx="1222539" cy="284378"/>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100" b="1" dirty="0" smtClean="0">
                  <a:solidFill>
                    <a:schemeClr val="bg1">
                      <a:lumMod val="95000"/>
                    </a:schemeClr>
                  </a:solidFill>
                </a:rPr>
                <a:t> Media</a:t>
              </a:r>
            </a:p>
          </p:txBody>
        </p:sp>
        <p:sp>
          <p:nvSpPr>
            <p:cNvPr id="53301" name="Freeform 12"/>
            <p:cNvSpPr>
              <a:spLocks noEditPoints="1"/>
            </p:cNvSpPr>
            <p:nvPr/>
          </p:nvSpPr>
          <p:spPr bwMode="auto">
            <a:xfrm>
              <a:off x="4900114" y="2159527"/>
              <a:ext cx="205981" cy="205981"/>
            </a:xfrm>
            <a:custGeom>
              <a:avLst/>
              <a:gdLst>
                <a:gd name="T0" fmla="*/ 190094 w 376"/>
                <a:gd name="T1" fmla="*/ 155581 h 376"/>
                <a:gd name="T2" fmla="*/ 190094 w 376"/>
                <a:gd name="T3" fmla="*/ 130382 h 376"/>
                <a:gd name="T4" fmla="*/ 152294 w 376"/>
                <a:gd name="T5" fmla="*/ 92582 h 376"/>
                <a:gd name="T6" fmla="*/ 130382 w 376"/>
                <a:gd name="T7" fmla="*/ 92582 h 376"/>
                <a:gd name="T8" fmla="*/ 113399 w 376"/>
                <a:gd name="T9" fmla="*/ 81078 h 376"/>
                <a:gd name="T10" fmla="*/ 113399 w 376"/>
                <a:gd name="T11" fmla="*/ 50400 h 376"/>
                <a:gd name="T12" fmla="*/ 129286 w 376"/>
                <a:gd name="T13" fmla="*/ 26295 h 376"/>
                <a:gd name="T14" fmla="*/ 102991 w 376"/>
                <a:gd name="T15" fmla="*/ 0 h 376"/>
                <a:gd name="T16" fmla="*/ 76695 w 376"/>
                <a:gd name="T17" fmla="*/ 26295 h 376"/>
                <a:gd name="T18" fmla="*/ 92582 w 376"/>
                <a:gd name="T19" fmla="*/ 50400 h 376"/>
                <a:gd name="T20" fmla="*/ 92582 w 376"/>
                <a:gd name="T21" fmla="*/ 81078 h 376"/>
                <a:gd name="T22" fmla="*/ 75599 w 376"/>
                <a:gd name="T23" fmla="*/ 92582 h 376"/>
                <a:gd name="T24" fmla="*/ 53687 w 376"/>
                <a:gd name="T25" fmla="*/ 92582 h 376"/>
                <a:gd name="T26" fmla="*/ 15887 w 376"/>
                <a:gd name="T27" fmla="*/ 130382 h 376"/>
                <a:gd name="T28" fmla="*/ 15887 w 376"/>
                <a:gd name="T29" fmla="*/ 155581 h 376"/>
                <a:gd name="T30" fmla="*/ 0 w 376"/>
                <a:gd name="T31" fmla="*/ 179686 h 376"/>
                <a:gd name="T32" fmla="*/ 26295 w 376"/>
                <a:gd name="T33" fmla="*/ 205981 h 376"/>
                <a:gd name="T34" fmla="*/ 52591 w 376"/>
                <a:gd name="T35" fmla="*/ 179686 h 376"/>
                <a:gd name="T36" fmla="*/ 36704 w 376"/>
                <a:gd name="T37" fmla="*/ 155581 h 376"/>
                <a:gd name="T38" fmla="*/ 36704 w 376"/>
                <a:gd name="T39" fmla="*/ 130382 h 376"/>
                <a:gd name="T40" fmla="*/ 53687 w 376"/>
                <a:gd name="T41" fmla="*/ 113399 h 376"/>
                <a:gd name="T42" fmla="*/ 75599 w 376"/>
                <a:gd name="T43" fmla="*/ 113399 h 376"/>
                <a:gd name="T44" fmla="*/ 92582 w 376"/>
                <a:gd name="T45" fmla="*/ 110660 h 376"/>
                <a:gd name="T46" fmla="*/ 92582 w 376"/>
                <a:gd name="T47" fmla="*/ 155581 h 376"/>
                <a:gd name="T48" fmla="*/ 76695 w 376"/>
                <a:gd name="T49" fmla="*/ 179686 h 376"/>
                <a:gd name="T50" fmla="*/ 102991 w 376"/>
                <a:gd name="T51" fmla="*/ 205981 h 376"/>
                <a:gd name="T52" fmla="*/ 129286 w 376"/>
                <a:gd name="T53" fmla="*/ 179686 h 376"/>
                <a:gd name="T54" fmla="*/ 113399 w 376"/>
                <a:gd name="T55" fmla="*/ 155581 h 376"/>
                <a:gd name="T56" fmla="*/ 113399 w 376"/>
                <a:gd name="T57" fmla="*/ 110660 h 376"/>
                <a:gd name="T58" fmla="*/ 130382 w 376"/>
                <a:gd name="T59" fmla="*/ 113399 h 376"/>
                <a:gd name="T60" fmla="*/ 152294 w 376"/>
                <a:gd name="T61" fmla="*/ 113399 h 376"/>
                <a:gd name="T62" fmla="*/ 169277 w 376"/>
                <a:gd name="T63" fmla="*/ 130382 h 376"/>
                <a:gd name="T64" fmla="*/ 169277 w 376"/>
                <a:gd name="T65" fmla="*/ 155581 h 376"/>
                <a:gd name="T66" fmla="*/ 153390 w 376"/>
                <a:gd name="T67" fmla="*/ 179686 h 376"/>
                <a:gd name="T68" fmla="*/ 179686 w 376"/>
                <a:gd name="T69" fmla="*/ 205981 h 376"/>
                <a:gd name="T70" fmla="*/ 205981 w 376"/>
                <a:gd name="T71" fmla="*/ 179686 h 376"/>
                <a:gd name="T72" fmla="*/ 190094 w 376"/>
                <a:gd name="T73" fmla="*/ 155581 h 376"/>
                <a:gd name="T74" fmla="*/ 41087 w 376"/>
                <a:gd name="T75" fmla="*/ 179686 h 376"/>
                <a:gd name="T76" fmla="*/ 26295 w 376"/>
                <a:gd name="T77" fmla="*/ 195025 h 376"/>
                <a:gd name="T78" fmla="*/ 10956 w 376"/>
                <a:gd name="T79" fmla="*/ 179686 h 376"/>
                <a:gd name="T80" fmla="*/ 26295 w 376"/>
                <a:gd name="T81" fmla="*/ 164347 h 376"/>
                <a:gd name="T82" fmla="*/ 41087 w 376"/>
                <a:gd name="T83" fmla="*/ 179686 h 376"/>
                <a:gd name="T84" fmla="*/ 87651 w 376"/>
                <a:gd name="T85" fmla="*/ 26295 h 376"/>
                <a:gd name="T86" fmla="*/ 102991 w 376"/>
                <a:gd name="T87" fmla="*/ 10956 h 376"/>
                <a:gd name="T88" fmla="*/ 117782 w 376"/>
                <a:gd name="T89" fmla="*/ 26295 h 376"/>
                <a:gd name="T90" fmla="*/ 102991 w 376"/>
                <a:gd name="T91" fmla="*/ 41634 h 376"/>
                <a:gd name="T92" fmla="*/ 87651 w 376"/>
                <a:gd name="T93" fmla="*/ 26295 h 376"/>
                <a:gd name="T94" fmla="*/ 117782 w 376"/>
                <a:gd name="T95" fmla="*/ 179686 h 376"/>
                <a:gd name="T96" fmla="*/ 102991 w 376"/>
                <a:gd name="T97" fmla="*/ 195025 h 376"/>
                <a:gd name="T98" fmla="*/ 87651 w 376"/>
                <a:gd name="T99" fmla="*/ 179686 h 376"/>
                <a:gd name="T100" fmla="*/ 102991 w 376"/>
                <a:gd name="T101" fmla="*/ 164347 h 376"/>
                <a:gd name="T102" fmla="*/ 117782 w 376"/>
                <a:gd name="T103" fmla="*/ 179686 h 376"/>
                <a:gd name="T104" fmla="*/ 179686 w 376"/>
                <a:gd name="T105" fmla="*/ 195025 h 376"/>
                <a:gd name="T106" fmla="*/ 164347 w 376"/>
                <a:gd name="T107" fmla="*/ 179686 h 376"/>
                <a:gd name="T108" fmla="*/ 179686 w 376"/>
                <a:gd name="T109" fmla="*/ 164347 h 376"/>
                <a:gd name="T110" fmla="*/ 194477 w 376"/>
                <a:gd name="T111" fmla="*/ 179686 h 376"/>
                <a:gd name="T112" fmla="*/ 179686 w 376"/>
                <a:gd name="T113" fmla="*/ 195025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 name="Group 40"/>
          <p:cNvGrpSpPr>
            <a:grpSpLocks/>
          </p:cNvGrpSpPr>
          <p:nvPr/>
        </p:nvGrpSpPr>
        <p:grpSpPr bwMode="auto">
          <a:xfrm>
            <a:off x="8348663" y="1281113"/>
            <a:ext cx="1227137" cy="873125"/>
            <a:chOff x="6837792" y="1937157"/>
            <a:chExt cx="1227652" cy="872197"/>
          </a:xfrm>
        </p:grpSpPr>
        <p:sp>
          <p:nvSpPr>
            <p:cNvPr id="10" name="Cloud 9"/>
            <p:cNvSpPr/>
            <p:nvPr/>
          </p:nvSpPr>
          <p:spPr>
            <a:xfrm>
              <a:off x="6837792" y="1937157"/>
              <a:ext cx="1227652" cy="872197"/>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5" name="Content Placeholder 2"/>
            <p:cNvSpPr txBox="1">
              <a:spLocks/>
            </p:cNvSpPr>
            <p:nvPr/>
          </p:nvSpPr>
          <p:spPr>
            <a:xfrm>
              <a:off x="6936258" y="2335195"/>
              <a:ext cx="1010074" cy="28386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endParaRPr lang="en-US" sz="1100" b="1" dirty="0" smtClean="0">
                <a:solidFill>
                  <a:schemeClr val="bg1">
                    <a:lumMod val="95000"/>
                  </a:schemeClr>
                </a:solidFill>
              </a:endParaRPr>
            </a:p>
          </p:txBody>
        </p:sp>
      </p:grpSp>
      <p:grpSp>
        <p:nvGrpSpPr>
          <p:cNvPr id="43" name="Group 42"/>
          <p:cNvGrpSpPr>
            <a:grpSpLocks/>
          </p:cNvGrpSpPr>
          <p:nvPr/>
        </p:nvGrpSpPr>
        <p:grpSpPr bwMode="auto">
          <a:xfrm>
            <a:off x="8355013" y="2882900"/>
            <a:ext cx="1560512" cy="1109663"/>
            <a:chOff x="6844845" y="3538585"/>
            <a:chExt cx="1561169" cy="1109148"/>
          </a:xfrm>
        </p:grpSpPr>
        <p:sp>
          <p:nvSpPr>
            <p:cNvPr id="11" name="Cloud 10"/>
            <p:cNvSpPr>
              <a:spLocks noChangeAspect="1"/>
            </p:cNvSpPr>
            <p:nvPr/>
          </p:nvSpPr>
          <p:spPr>
            <a:xfrm>
              <a:off x="6844845" y="3538585"/>
              <a:ext cx="1561169" cy="1109148"/>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9" name="Content Placeholder 2"/>
            <p:cNvSpPr txBox="1">
              <a:spLocks/>
            </p:cNvSpPr>
            <p:nvPr/>
          </p:nvSpPr>
          <p:spPr>
            <a:xfrm>
              <a:off x="7040189" y="4114581"/>
              <a:ext cx="1111718" cy="284030"/>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100" b="1" dirty="0" smtClean="0">
                  <a:solidFill>
                    <a:schemeClr val="bg1">
                      <a:lumMod val="95000"/>
                    </a:schemeClr>
                  </a:solidFill>
                </a:rPr>
                <a:t>Elected Officials</a:t>
              </a:r>
            </a:p>
          </p:txBody>
        </p:sp>
        <p:sp>
          <p:nvSpPr>
            <p:cNvPr id="53295" name="Freeform 22"/>
            <p:cNvSpPr>
              <a:spLocks noEditPoints="1"/>
            </p:cNvSpPr>
            <p:nvPr/>
          </p:nvSpPr>
          <p:spPr bwMode="auto">
            <a:xfrm>
              <a:off x="7454957" y="3824328"/>
              <a:ext cx="282046" cy="282369"/>
            </a:xfrm>
            <a:custGeom>
              <a:avLst/>
              <a:gdLst>
                <a:gd name="T0" fmla="*/ 68212 w 368"/>
                <a:gd name="T1" fmla="*/ 93611 h 368"/>
                <a:gd name="T2" fmla="*/ 77409 w 368"/>
                <a:gd name="T3" fmla="*/ 95146 h 368"/>
                <a:gd name="T4" fmla="*/ 111899 w 368"/>
                <a:gd name="T5" fmla="*/ 62919 h 368"/>
                <a:gd name="T6" fmla="*/ 111132 w 368"/>
                <a:gd name="T7" fmla="*/ 56013 h 368"/>
                <a:gd name="T8" fmla="*/ 112665 w 368"/>
                <a:gd name="T9" fmla="*/ 46038 h 368"/>
                <a:gd name="T10" fmla="*/ 66679 w 368"/>
                <a:gd name="T11" fmla="*/ 20717 h 368"/>
                <a:gd name="T12" fmla="*/ 27591 w 368"/>
                <a:gd name="T13" fmla="*/ 57548 h 368"/>
                <a:gd name="T14" fmla="*/ 55183 w 368"/>
                <a:gd name="T15" fmla="*/ 96681 h 368"/>
                <a:gd name="T16" fmla="*/ 68212 w 368"/>
                <a:gd name="T17" fmla="*/ 93611 h 368"/>
                <a:gd name="T18" fmla="*/ 38321 w 368"/>
                <a:gd name="T19" fmla="*/ 123536 h 368"/>
                <a:gd name="T20" fmla="*/ 40621 w 368"/>
                <a:gd name="T21" fmla="*/ 112027 h 368"/>
                <a:gd name="T22" fmla="*/ 14562 w 368"/>
                <a:gd name="T23" fmla="*/ 77498 h 368"/>
                <a:gd name="T24" fmla="*/ 0 w 368"/>
                <a:gd name="T25" fmla="*/ 141185 h 368"/>
                <a:gd name="T26" fmla="*/ 19927 w 368"/>
                <a:gd name="T27" fmla="*/ 213311 h 368"/>
                <a:gd name="T28" fmla="*/ 44453 w 368"/>
                <a:gd name="T29" fmla="*/ 141952 h 368"/>
                <a:gd name="T30" fmla="*/ 38321 w 368"/>
                <a:gd name="T31" fmla="*/ 123536 h 368"/>
                <a:gd name="T32" fmla="*/ 141023 w 368"/>
                <a:gd name="T33" fmla="*/ 26088 h 368"/>
                <a:gd name="T34" fmla="*/ 161717 w 368"/>
                <a:gd name="T35" fmla="*/ 33762 h 368"/>
                <a:gd name="T36" fmla="*/ 210768 w 368"/>
                <a:gd name="T37" fmla="*/ 18415 h 368"/>
                <a:gd name="T38" fmla="*/ 141023 w 368"/>
                <a:gd name="T39" fmla="*/ 0 h 368"/>
                <a:gd name="T40" fmla="*/ 91205 w 368"/>
                <a:gd name="T41" fmla="*/ 9208 h 368"/>
                <a:gd name="T42" fmla="*/ 126461 w 368"/>
                <a:gd name="T43" fmla="*/ 29925 h 368"/>
                <a:gd name="T44" fmla="*/ 141023 w 368"/>
                <a:gd name="T45" fmla="*/ 26088 h 368"/>
                <a:gd name="T46" fmla="*/ 186242 w 368"/>
                <a:gd name="T47" fmla="*/ 167273 h 368"/>
                <a:gd name="T48" fmla="*/ 193907 w 368"/>
                <a:gd name="T49" fmla="*/ 157298 h 368"/>
                <a:gd name="T50" fmla="*/ 153286 w 368"/>
                <a:gd name="T51" fmla="*/ 83636 h 368"/>
                <a:gd name="T52" fmla="*/ 141023 w 368"/>
                <a:gd name="T53" fmla="*/ 85938 h 368"/>
                <a:gd name="T54" fmla="*/ 124162 w 368"/>
                <a:gd name="T55" fmla="*/ 80567 h 368"/>
                <a:gd name="T56" fmla="*/ 93504 w 368"/>
                <a:gd name="T57" fmla="*/ 108190 h 368"/>
                <a:gd name="T58" fmla="*/ 98103 w 368"/>
                <a:gd name="T59" fmla="*/ 123536 h 368"/>
                <a:gd name="T60" fmla="*/ 97337 w 368"/>
                <a:gd name="T61" fmla="*/ 132744 h 368"/>
                <a:gd name="T62" fmla="*/ 186242 w 368"/>
                <a:gd name="T63" fmla="*/ 167273 h 368"/>
                <a:gd name="T64" fmla="*/ 225330 w 368"/>
                <a:gd name="T65" fmla="*/ 207940 h 368"/>
                <a:gd name="T66" fmla="*/ 226097 w 368"/>
                <a:gd name="T67" fmla="*/ 224821 h 368"/>
                <a:gd name="T68" fmla="*/ 223797 w 368"/>
                <a:gd name="T69" fmla="*/ 255513 h 368"/>
                <a:gd name="T70" fmla="*/ 275148 w 368"/>
                <a:gd name="T71" fmla="*/ 184154 h 368"/>
                <a:gd name="T72" fmla="*/ 241425 w 368"/>
                <a:gd name="T73" fmla="*/ 189525 h 368"/>
                <a:gd name="T74" fmla="*/ 225330 w 368"/>
                <a:gd name="T75" fmla="*/ 207940 h 368"/>
                <a:gd name="T76" fmla="*/ 179344 w 368"/>
                <a:gd name="T77" fmla="*/ 187223 h 368"/>
                <a:gd name="T78" fmla="*/ 84307 w 368"/>
                <a:gd name="T79" fmla="*/ 149625 h 368"/>
                <a:gd name="T80" fmla="*/ 68212 w 368"/>
                <a:gd name="T81" fmla="*/ 153461 h 368"/>
                <a:gd name="T82" fmla="*/ 62081 w 368"/>
                <a:gd name="T83" fmla="*/ 153461 h 368"/>
                <a:gd name="T84" fmla="*/ 37555 w 368"/>
                <a:gd name="T85" fmla="*/ 237098 h 368"/>
                <a:gd name="T86" fmla="*/ 85840 w 368"/>
                <a:gd name="T87" fmla="*/ 270859 h 368"/>
                <a:gd name="T88" fmla="*/ 179344 w 368"/>
                <a:gd name="T89" fmla="*/ 187223 h 368"/>
                <a:gd name="T90" fmla="*/ 235294 w 368"/>
                <a:gd name="T91" fmla="*/ 36831 h 368"/>
                <a:gd name="T92" fmla="*/ 170914 w 368"/>
                <a:gd name="T93" fmla="*/ 52944 h 368"/>
                <a:gd name="T94" fmla="*/ 171680 w 368"/>
                <a:gd name="T95" fmla="*/ 56013 h 368"/>
                <a:gd name="T96" fmla="*/ 168614 w 368"/>
                <a:gd name="T97" fmla="*/ 69058 h 368"/>
                <a:gd name="T98" fmla="*/ 213834 w 368"/>
                <a:gd name="T99" fmla="*/ 150392 h 368"/>
                <a:gd name="T100" fmla="*/ 240659 w 368"/>
                <a:gd name="T101" fmla="*/ 168808 h 368"/>
                <a:gd name="T102" fmla="*/ 280513 w 368"/>
                <a:gd name="T103" fmla="*/ 161134 h 368"/>
                <a:gd name="T104" fmla="*/ 282046 w 368"/>
                <a:gd name="T105" fmla="*/ 141185 h 368"/>
                <a:gd name="T106" fmla="*/ 235294 w 368"/>
                <a:gd name="T107" fmla="*/ 36831 h 368"/>
                <a:gd name="T108" fmla="*/ 194673 w 368"/>
                <a:gd name="T109" fmla="*/ 203336 h 368"/>
                <a:gd name="T110" fmla="*/ 106534 w 368"/>
                <a:gd name="T111" fmla="*/ 277765 h 368"/>
                <a:gd name="T112" fmla="*/ 141023 w 368"/>
                <a:gd name="T113" fmla="*/ 282369 h 368"/>
                <a:gd name="T114" fmla="*/ 200038 w 368"/>
                <a:gd name="T115" fmla="*/ 269325 h 368"/>
                <a:gd name="T116" fmla="*/ 204637 w 368"/>
                <a:gd name="T117" fmla="*/ 224821 h 368"/>
                <a:gd name="T118" fmla="*/ 203870 w 368"/>
                <a:gd name="T119" fmla="*/ 208708 h 368"/>
                <a:gd name="T120" fmla="*/ 194673 w 368"/>
                <a:gd name="T121" fmla="*/ 203336 h 3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2" name="Group 41"/>
          <p:cNvGrpSpPr>
            <a:grpSpLocks/>
          </p:cNvGrpSpPr>
          <p:nvPr/>
        </p:nvGrpSpPr>
        <p:grpSpPr bwMode="auto">
          <a:xfrm>
            <a:off x="8974138" y="2000250"/>
            <a:ext cx="1255712" cy="871538"/>
            <a:chOff x="7463414" y="2655367"/>
            <a:chExt cx="1256245" cy="872197"/>
          </a:xfrm>
        </p:grpSpPr>
        <p:sp>
          <p:nvSpPr>
            <p:cNvPr id="2" name="Cloud 1"/>
            <p:cNvSpPr/>
            <p:nvPr/>
          </p:nvSpPr>
          <p:spPr>
            <a:xfrm>
              <a:off x="7492001" y="2655367"/>
              <a:ext cx="1227658" cy="872197"/>
            </a:xfrm>
            <a:prstGeom prst="clou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3" name="Content Placeholder 2"/>
            <p:cNvSpPr txBox="1">
              <a:spLocks/>
            </p:cNvSpPr>
            <p:nvPr/>
          </p:nvSpPr>
          <p:spPr>
            <a:xfrm>
              <a:off x="7463414" y="3038244"/>
              <a:ext cx="1221305" cy="28437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100" b="1" dirty="0" smtClean="0">
                  <a:solidFill>
                    <a:schemeClr val="bg1">
                      <a:lumMod val="95000"/>
                    </a:schemeClr>
                  </a:solidFill>
                </a:rPr>
                <a:t>Local Small Businesses</a:t>
              </a:r>
            </a:p>
          </p:txBody>
        </p:sp>
        <p:sp>
          <p:nvSpPr>
            <p:cNvPr id="53292" name="Freeform 27"/>
            <p:cNvSpPr>
              <a:spLocks noChangeAspect="1" noEditPoints="1"/>
            </p:cNvSpPr>
            <p:nvPr/>
          </p:nvSpPr>
          <p:spPr bwMode="auto">
            <a:xfrm>
              <a:off x="7957921" y="2854455"/>
              <a:ext cx="221830" cy="221830"/>
            </a:xfrm>
            <a:custGeom>
              <a:avLst/>
              <a:gdLst>
                <a:gd name="T0" fmla="*/ 36972 w 360"/>
                <a:gd name="T1" fmla="*/ 197182 h 360"/>
                <a:gd name="T2" fmla="*/ 61619 w 360"/>
                <a:gd name="T3" fmla="*/ 221830 h 360"/>
                <a:gd name="T4" fmla="*/ 86267 w 360"/>
                <a:gd name="T5" fmla="*/ 197182 h 360"/>
                <a:gd name="T6" fmla="*/ 61619 w 360"/>
                <a:gd name="T7" fmla="*/ 172534 h 360"/>
                <a:gd name="T8" fmla="*/ 36972 w 360"/>
                <a:gd name="T9" fmla="*/ 197182 h 360"/>
                <a:gd name="T10" fmla="*/ 160211 w 360"/>
                <a:gd name="T11" fmla="*/ 197182 h 360"/>
                <a:gd name="T12" fmla="*/ 184858 w 360"/>
                <a:gd name="T13" fmla="*/ 221830 h 360"/>
                <a:gd name="T14" fmla="*/ 209506 w 360"/>
                <a:gd name="T15" fmla="*/ 197182 h 360"/>
                <a:gd name="T16" fmla="*/ 184858 w 360"/>
                <a:gd name="T17" fmla="*/ 172534 h 360"/>
                <a:gd name="T18" fmla="*/ 160211 w 360"/>
                <a:gd name="T19" fmla="*/ 197182 h 360"/>
                <a:gd name="T20" fmla="*/ 80721 w 360"/>
                <a:gd name="T21" fmla="*/ 138644 h 360"/>
                <a:gd name="T22" fmla="*/ 216900 w 360"/>
                <a:gd name="T23" fmla="*/ 99824 h 360"/>
                <a:gd name="T24" fmla="*/ 221830 w 360"/>
                <a:gd name="T25" fmla="*/ 93662 h 360"/>
                <a:gd name="T26" fmla="*/ 221830 w 360"/>
                <a:gd name="T27" fmla="*/ 25880 h 360"/>
                <a:gd name="T28" fmla="*/ 48063 w 360"/>
                <a:gd name="T29" fmla="*/ 25880 h 360"/>
                <a:gd name="T30" fmla="*/ 48063 w 360"/>
                <a:gd name="T31" fmla="*/ 4930 h 360"/>
                <a:gd name="T32" fmla="*/ 43134 w 360"/>
                <a:gd name="T33" fmla="*/ 0 h 360"/>
                <a:gd name="T34" fmla="*/ 4930 w 360"/>
                <a:gd name="T35" fmla="*/ 0 h 360"/>
                <a:gd name="T36" fmla="*/ 0 w 360"/>
                <a:gd name="T37" fmla="*/ 4930 h 360"/>
                <a:gd name="T38" fmla="*/ 0 w 360"/>
                <a:gd name="T39" fmla="*/ 24648 h 360"/>
                <a:gd name="T40" fmla="*/ 24032 w 360"/>
                <a:gd name="T41" fmla="*/ 24648 h 360"/>
                <a:gd name="T42" fmla="*/ 48063 w 360"/>
                <a:gd name="T43" fmla="*/ 136179 h 360"/>
                <a:gd name="T44" fmla="*/ 50528 w 360"/>
                <a:gd name="T45" fmla="*/ 147887 h 360"/>
                <a:gd name="T46" fmla="*/ 50528 w 360"/>
                <a:gd name="T47" fmla="*/ 166373 h 360"/>
                <a:gd name="T48" fmla="*/ 55458 w 360"/>
                <a:gd name="T49" fmla="*/ 171302 h 360"/>
                <a:gd name="T50" fmla="*/ 61619 w 360"/>
                <a:gd name="T51" fmla="*/ 171302 h 360"/>
                <a:gd name="T52" fmla="*/ 184858 w 360"/>
                <a:gd name="T53" fmla="*/ 171302 h 360"/>
                <a:gd name="T54" fmla="*/ 216900 w 360"/>
                <a:gd name="T55" fmla="*/ 171302 h 360"/>
                <a:gd name="T56" fmla="*/ 221830 w 360"/>
                <a:gd name="T57" fmla="*/ 166373 h 360"/>
                <a:gd name="T58" fmla="*/ 221830 w 360"/>
                <a:gd name="T59" fmla="*/ 147887 h 360"/>
                <a:gd name="T60" fmla="*/ 83186 w 360"/>
                <a:gd name="T61" fmla="*/ 147887 h 360"/>
                <a:gd name="T62" fmla="*/ 80721 w 360"/>
                <a:gd name="T63" fmla="*/ 138644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2"/>
          <p:cNvGrpSpPr>
            <a:grpSpLocks/>
          </p:cNvGrpSpPr>
          <p:nvPr/>
        </p:nvGrpSpPr>
        <p:grpSpPr bwMode="auto">
          <a:xfrm>
            <a:off x="5556250" y="2644775"/>
            <a:ext cx="1228725" cy="873125"/>
            <a:chOff x="4046658" y="3300577"/>
            <a:chExt cx="1227652" cy="872197"/>
          </a:xfrm>
        </p:grpSpPr>
        <p:sp>
          <p:nvSpPr>
            <p:cNvPr id="9" name="Cloud 8"/>
            <p:cNvSpPr/>
            <p:nvPr/>
          </p:nvSpPr>
          <p:spPr>
            <a:xfrm>
              <a:off x="4046658" y="3300577"/>
              <a:ext cx="1227652" cy="872197"/>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7" name="Content Placeholder 2"/>
            <p:cNvSpPr txBox="1">
              <a:spLocks/>
            </p:cNvSpPr>
            <p:nvPr/>
          </p:nvSpPr>
          <p:spPr>
            <a:xfrm>
              <a:off x="4143283" y="3642347"/>
              <a:ext cx="1008768" cy="28386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1100" b="1" dirty="0" smtClean="0">
                  <a:solidFill>
                    <a:schemeClr val="bg1">
                      <a:lumMod val="95000"/>
                    </a:schemeClr>
                  </a:solidFill>
                </a:rPr>
                <a:t>Corporate Sponsors</a:t>
              </a:r>
            </a:p>
          </p:txBody>
        </p:sp>
        <p:sp>
          <p:nvSpPr>
            <p:cNvPr id="53289" name="Freeform 32"/>
            <p:cNvSpPr>
              <a:spLocks noEditPoints="1"/>
            </p:cNvSpPr>
            <p:nvPr/>
          </p:nvSpPr>
          <p:spPr bwMode="auto">
            <a:xfrm>
              <a:off x="4547985" y="3417782"/>
              <a:ext cx="216477" cy="216230"/>
            </a:xfrm>
            <a:custGeom>
              <a:avLst/>
              <a:gdLst>
                <a:gd name="T0" fmla="*/ 106780 w 371"/>
                <a:gd name="T1" fmla="*/ 584 h 370"/>
                <a:gd name="T2" fmla="*/ 1167 w 371"/>
                <a:gd name="T3" fmla="*/ 109284 h 370"/>
                <a:gd name="T4" fmla="*/ 109697 w 371"/>
                <a:gd name="T5" fmla="*/ 215646 h 370"/>
                <a:gd name="T6" fmla="*/ 215894 w 371"/>
                <a:gd name="T7" fmla="*/ 106362 h 370"/>
                <a:gd name="T8" fmla="*/ 106780 w 371"/>
                <a:gd name="T9" fmla="*/ 584 h 370"/>
                <a:gd name="T10" fmla="*/ 107363 w 371"/>
                <a:gd name="T11" fmla="*/ 14610 h 370"/>
                <a:gd name="T12" fmla="*/ 151709 w 371"/>
                <a:gd name="T13" fmla="*/ 25129 h 370"/>
                <a:gd name="T14" fmla="*/ 137122 w 371"/>
                <a:gd name="T15" fmla="*/ 49090 h 370"/>
                <a:gd name="T16" fmla="*/ 108530 w 371"/>
                <a:gd name="T17" fmla="*/ 42662 h 370"/>
                <a:gd name="T18" fmla="*/ 79939 w 371"/>
                <a:gd name="T19" fmla="*/ 49090 h 370"/>
                <a:gd name="T20" fmla="*/ 65352 w 371"/>
                <a:gd name="T21" fmla="*/ 25129 h 370"/>
                <a:gd name="T22" fmla="*/ 107363 w 371"/>
                <a:gd name="T23" fmla="*/ 14610 h 370"/>
                <a:gd name="T24" fmla="*/ 49597 w 371"/>
                <a:gd name="T25" fmla="*/ 136751 h 370"/>
                <a:gd name="T26" fmla="*/ 25674 w 371"/>
                <a:gd name="T27" fmla="*/ 151361 h 370"/>
                <a:gd name="T28" fmla="*/ 15171 w 371"/>
                <a:gd name="T29" fmla="*/ 109284 h 370"/>
                <a:gd name="T30" fmla="*/ 25674 w 371"/>
                <a:gd name="T31" fmla="*/ 64869 h 370"/>
                <a:gd name="T32" fmla="*/ 49597 w 371"/>
                <a:gd name="T33" fmla="*/ 79479 h 370"/>
                <a:gd name="T34" fmla="*/ 43179 w 371"/>
                <a:gd name="T35" fmla="*/ 108115 h 370"/>
                <a:gd name="T36" fmla="*/ 49597 w 371"/>
                <a:gd name="T37" fmla="*/ 136751 h 370"/>
                <a:gd name="T38" fmla="*/ 109697 w 371"/>
                <a:gd name="T39" fmla="*/ 201620 h 370"/>
                <a:gd name="T40" fmla="*/ 65352 w 371"/>
                <a:gd name="T41" fmla="*/ 191101 h 370"/>
                <a:gd name="T42" fmla="*/ 79939 w 371"/>
                <a:gd name="T43" fmla="*/ 167140 h 370"/>
                <a:gd name="T44" fmla="*/ 108530 w 371"/>
                <a:gd name="T45" fmla="*/ 173568 h 370"/>
                <a:gd name="T46" fmla="*/ 137122 w 371"/>
                <a:gd name="T47" fmla="*/ 167140 h 370"/>
                <a:gd name="T48" fmla="*/ 151709 w 371"/>
                <a:gd name="T49" fmla="*/ 191101 h 370"/>
                <a:gd name="T50" fmla="*/ 109697 w 371"/>
                <a:gd name="T51" fmla="*/ 201620 h 370"/>
                <a:gd name="T52" fmla="*/ 108530 w 371"/>
                <a:gd name="T53" fmla="*/ 159543 h 370"/>
                <a:gd name="T54" fmla="*/ 57183 w 371"/>
                <a:gd name="T55" fmla="*/ 108115 h 370"/>
                <a:gd name="T56" fmla="*/ 108530 w 371"/>
                <a:gd name="T57" fmla="*/ 56687 h 370"/>
                <a:gd name="T58" fmla="*/ 159878 w 371"/>
                <a:gd name="T59" fmla="*/ 108115 h 370"/>
                <a:gd name="T60" fmla="*/ 108530 w 371"/>
                <a:gd name="T61" fmla="*/ 159543 h 370"/>
                <a:gd name="T62" fmla="*/ 166880 w 371"/>
                <a:gd name="T63" fmla="*/ 136751 h 370"/>
                <a:gd name="T64" fmla="*/ 173882 w 371"/>
                <a:gd name="T65" fmla="*/ 108115 h 370"/>
                <a:gd name="T66" fmla="*/ 166880 w 371"/>
                <a:gd name="T67" fmla="*/ 79479 h 370"/>
                <a:gd name="T68" fmla="*/ 191387 w 371"/>
                <a:gd name="T69" fmla="*/ 64869 h 370"/>
                <a:gd name="T70" fmla="*/ 201890 w 371"/>
                <a:gd name="T71" fmla="*/ 106946 h 370"/>
                <a:gd name="T72" fmla="*/ 191387 w 371"/>
                <a:gd name="T73" fmla="*/ 151361 h 370"/>
                <a:gd name="T74" fmla="*/ 166880 w 371"/>
                <a:gd name="T75" fmla="*/ 136751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7"/>
          <p:cNvGrpSpPr>
            <a:grpSpLocks/>
          </p:cNvGrpSpPr>
          <p:nvPr/>
        </p:nvGrpSpPr>
        <p:grpSpPr bwMode="auto">
          <a:xfrm>
            <a:off x="6767513" y="2065338"/>
            <a:ext cx="1841500" cy="1308100"/>
            <a:chOff x="5229723" y="2495761"/>
            <a:chExt cx="1841478" cy="1308296"/>
          </a:xfrm>
        </p:grpSpPr>
        <p:sp>
          <p:nvSpPr>
            <p:cNvPr id="14" name="Cloud 13"/>
            <p:cNvSpPr>
              <a:spLocks noChangeAspect="1"/>
            </p:cNvSpPr>
            <p:nvPr/>
          </p:nvSpPr>
          <p:spPr>
            <a:xfrm>
              <a:off x="5229723" y="2495761"/>
              <a:ext cx="1841478" cy="1308296"/>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53286" name="Content Placeholder 2"/>
            <p:cNvSpPr txBox="1">
              <a:spLocks/>
            </p:cNvSpPr>
            <p:nvPr/>
          </p:nvSpPr>
          <p:spPr bwMode="auto">
            <a:xfrm>
              <a:off x="5641739" y="2831578"/>
              <a:ext cx="1009828" cy="716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spcBef>
                  <a:spcPct val="20000"/>
                </a:spcBef>
                <a:buFont typeface="Arial" charset="0"/>
                <a:buNone/>
              </a:pPr>
              <a:r>
                <a:rPr lang="id-ID" sz="1400" b="1" dirty="0" smtClean="0">
                  <a:solidFill>
                    <a:schemeClr val="bg1"/>
                  </a:solidFill>
                </a:rPr>
                <a:t>Fun In The Son NYC </a:t>
              </a:r>
              <a:r>
                <a:rPr lang="id-ID" sz="1400" b="1" dirty="0" smtClean="0">
                  <a:solidFill>
                    <a:schemeClr val="bg1"/>
                  </a:solidFill>
                </a:rPr>
                <a:t>2016</a:t>
              </a:r>
              <a:endParaRPr lang="en-US" sz="1400" b="1" dirty="0">
                <a:solidFill>
                  <a:schemeClr val="bg1"/>
                </a:solidFill>
              </a:endParaRPr>
            </a:p>
          </p:txBody>
        </p:sp>
      </p:grpSp>
      <p:sp>
        <p:nvSpPr>
          <p:cNvPr id="45" name="TextBox 44"/>
          <p:cNvSpPr txBox="1"/>
          <p:nvPr/>
        </p:nvSpPr>
        <p:spPr>
          <a:xfrm>
            <a:off x="842963" y="3171825"/>
            <a:ext cx="4305300" cy="1436735"/>
          </a:xfrm>
          <a:prstGeom prst="rect">
            <a:avLst/>
          </a:prstGeom>
          <a:noFill/>
        </p:spPr>
        <p:txBody>
          <a:bodyPr rIns="144000" bIns="36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r>
              <a:rPr lang="en-US" sz="1100" dirty="0" smtClean="0">
                <a:solidFill>
                  <a:srgbClr val="7E7E7E"/>
                </a:solidFill>
                <a:cs typeface="Roboto" charset="0"/>
              </a:rPr>
              <a:t>The Good Neighbors Community Outreach Agency has this event specifically to give North Bronx residents access to resources, information and to introduce a network of people and corporations that are inherent advocates for our community . </a:t>
            </a:r>
          </a:p>
          <a:p>
            <a:pPr eaLnBrk="1" hangingPunct="1"/>
            <a:r>
              <a:rPr lang="en-US" sz="1100" dirty="0">
                <a:solidFill>
                  <a:srgbClr val="7E7E7E"/>
                </a:solidFill>
                <a:cs typeface="Roboto" charset="0"/>
              </a:rPr>
              <a:t> </a:t>
            </a:r>
            <a:r>
              <a:rPr lang="en-US" sz="1100" dirty="0" smtClean="0">
                <a:solidFill>
                  <a:srgbClr val="7E7E7E"/>
                </a:solidFill>
                <a:cs typeface="Roboto" charset="0"/>
              </a:rPr>
              <a:t>As the Leader in Caribbean Food products in the United States you give to the North Bronx everyday by Providing Quality food, Donating and advocating for this community. With that in mind the Organizers have some specific partnership opportunities for Grace Kennedy.</a:t>
            </a:r>
          </a:p>
        </p:txBody>
      </p:sp>
      <p:sp>
        <p:nvSpPr>
          <p:cNvPr id="13" name="TextBox 12"/>
          <p:cNvSpPr txBox="1"/>
          <p:nvPr/>
        </p:nvSpPr>
        <p:spPr>
          <a:xfrm>
            <a:off x="7337970" y="1026214"/>
            <a:ext cx="1090433" cy="369332"/>
          </a:xfrm>
          <a:prstGeom prst="rect">
            <a:avLst/>
          </a:prstGeom>
          <a:noFill/>
        </p:spPr>
        <p:txBody>
          <a:bodyPr wrap="square" rtlCol="0">
            <a:spAutoFit/>
          </a:bodyPr>
          <a:lstStyle/>
          <a:p>
            <a:r>
              <a:rPr lang="en-US" dirty="0" smtClean="0">
                <a:solidFill>
                  <a:srgbClr val="FFFFFF"/>
                </a:solidFill>
              </a:rPr>
              <a:t>Churches</a:t>
            </a:r>
            <a:endParaRPr lang="en-US" dirty="0">
              <a:solidFill>
                <a:srgbClr val="FFFFFF"/>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4" fill="hold" nodeType="withEffect">
                                  <p:stCondLst>
                                    <p:cond delay="150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1000"/>
                                        <p:tgtEl>
                                          <p:spTgt spid="46"/>
                                        </p:tgtEl>
                                      </p:cBhvr>
                                    </p:animEffect>
                                  </p:childTnLst>
                                </p:cTn>
                              </p:par>
                              <p:par>
                                <p:cTn id="19" presetID="22" presetClass="entr" presetSubtype="4" fill="hold" nodeType="withEffect">
                                  <p:stCondLst>
                                    <p:cond delay="25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40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40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40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nodeType="withEffect">
                                  <p:stCondLst>
                                    <p:cond delay="400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par>
                                <p:cTn id="47" presetID="53" presetClass="entr" presetSubtype="16" fill="hold" nodeType="withEffect">
                                  <p:stCondLst>
                                    <p:cond delay="40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53" presetClass="entr" presetSubtype="16" fill="hold" nodeType="withEffect">
                                  <p:stCondLst>
                                    <p:cond delay="400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animEffect transition="in" filter="fade">
                                      <p:cBhvr>
                                        <p:cTn id="56" dur="500"/>
                                        <p:tgtEl>
                                          <p:spTgt spid="43"/>
                                        </p:tgtEl>
                                      </p:cBhvr>
                                    </p:animEffect>
                                  </p:childTnLst>
                                </p:cTn>
                              </p:par>
                              <p:par>
                                <p:cTn id="57" presetID="2" presetClass="entr" presetSubtype="2" fill="hold" grpId="0" nodeType="withEffect">
                                  <p:stCondLst>
                                    <p:cond delay="450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1+#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53" presetClass="entr" presetSubtype="16" fill="hold" nodeType="withEffect">
                                  <p:stCondLst>
                                    <p:cond delay="400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11622088" y="147638"/>
            <a:ext cx="454025" cy="377825"/>
            <a:chOff x="9334685" y="731743"/>
            <a:chExt cx="454547" cy="378000"/>
          </a:xfrm>
        </p:grpSpPr>
        <p:sp>
          <p:nvSpPr>
            <p:cNvPr id="21" name="Oval 20"/>
            <p:cNvSpPr>
              <a:spLocks/>
            </p:cNvSpPr>
            <p:nvPr/>
          </p:nvSpPr>
          <p:spPr>
            <a:xfrm>
              <a:off x="9376908" y="731743"/>
              <a:ext cx="377585" cy="378000"/>
            </a:xfrm>
            <a:prstGeom prst="ellipse">
              <a:avLst/>
            </a:prstGeom>
            <a:noFill/>
            <a:ln w="31750">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2" name="TextBox 21"/>
            <p:cNvSpPr txBox="1"/>
            <p:nvPr/>
          </p:nvSpPr>
          <p:spPr>
            <a:xfrm>
              <a:off x="9334685" y="763508"/>
              <a:ext cx="454547" cy="30652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fld id="{01C0B04E-6B82-644F-8C43-5D73E346B174}" type="slidenum">
                <a:rPr lang="id-ID" sz="1400">
                  <a:solidFill>
                    <a:srgbClr val="868AD1"/>
                  </a:solidFill>
                  <a:latin typeface="Roboto" charset="0"/>
                  <a:cs typeface="Roboto" charset="0"/>
                </a:rPr>
                <a:pPr algn="ctr" eaLnBrk="1" hangingPunct="1"/>
                <a:t>9</a:t>
              </a:fld>
              <a:endParaRPr lang="id-ID" sz="1400">
                <a:solidFill>
                  <a:srgbClr val="868AD1"/>
                </a:solidFill>
                <a:latin typeface="Roboto" charset="0"/>
                <a:cs typeface="Roboto" charset="0"/>
              </a:endParaRPr>
            </a:p>
          </p:txBody>
        </p:sp>
      </p:grpSp>
      <p:sp>
        <p:nvSpPr>
          <p:cNvPr id="7" name="Rectangle 6"/>
          <p:cNvSpPr>
            <a:spLocks noChangeAspect="1"/>
          </p:cNvSpPr>
          <p:nvPr/>
        </p:nvSpPr>
        <p:spPr bwMode="auto">
          <a:xfrm>
            <a:off x="6665343" y="2304956"/>
            <a:ext cx="2225675" cy="3101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p>
        </p:txBody>
      </p:sp>
      <p:sp>
        <p:nvSpPr>
          <p:cNvPr id="8" name="Rectangle 7"/>
          <p:cNvSpPr>
            <a:spLocks noChangeAspect="1"/>
          </p:cNvSpPr>
          <p:nvPr/>
        </p:nvSpPr>
        <p:spPr bwMode="auto">
          <a:xfrm>
            <a:off x="870789" y="2275526"/>
            <a:ext cx="2928937" cy="3006883"/>
          </a:xfrm>
          <a:prstGeom prst="rect">
            <a:avLst/>
          </a:prstGeom>
          <a:solidFill>
            <a:schemeClr val="accent1"/>
          </a:solid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endParaRPr lang="id-ID" altLang="id-ID">
              <a:latin typeface="+mn-lt"/>
              <a:ea typeface="+mn-ea"/>
            </a:endParaRPr>
          </a:p>
        </p:txBody>
      </p:sp>
      <p:grpSp>
        <p:nvGrpSpPr>
          <p:cNvPr id="9" name="Group 14"/>
          <p:cNvGrpSpPr>
            <a:grpSpLocks noChangeAspect="1"/>
          </p:cNvGrpSpPr>
          <p:nvPr/>
        </p:nvGrpSpPr>
        <p:grpSpPr bwMode="auto">
          <a:xfrm>
            <a:off x="796087" y="1930356"/>
            <a:ext cx="10448925" cy="2091964"/>
            <a:chOff x="0" y="-103"/>
            <a:chExt cx="11978" cy="2727"/>
          </a:xfrm>
        </p:grpSpPr>
        <p:sp>
          <p:nvSpPr>
            <p:cNvPr id="10" name="Line 15"/>
            <p:cNvSpPr>
              <a:spLocks noChangeShapeType="1"/>
            </p:cNvSpPr>
            <p:nvPr/>
          </p:nvSpPr>
          <p:spPr bwMode="auto">
            <a:xfrm>
              <a:off x="0" y="-103"/>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sp>
          <p:nvSpPr>
            <p:cNvPr id="11" name="Line 16"/>
            <p:cNvSpPr>
              <a:spLocks noChangeShapeType="1"/>
            </p:cNvSpPr>
            <p:nvPr/>
          </p:nvSpPr>
          <p:spPr bwMode="auto">
            <a:xfrm>
              <a:off x="0" y="433"/>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sp>
          <p:nvSpPr>
            <p:cNvPr id="12" name="Line 17"/>
            <p:cNvSpPr>
              <a:spLocks noChangeShapeType="1"/>
            </p:cNvSpPr>
            <p:nvPr/>
          </p:nvSpPr>
          <p:spPr bwMode="auto">
            <a:xfrm>
              <a:off x="0" y="871"/>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sp>
          <p:nvSpPr>
            <p:cNvPr id="13" name="Line 18"/>
            <p:cNvSpPr>
              <a:spLocks noChangeShapeType="1"/>
            </p:cNvSpPr>
            <p:nvPr/>
          </p:nvSpPr>
          <p:spPr bwMode="auto">
            <a:xfrm>
              <a:off x="0" y="1312"/>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sp>
          <p:nvSpPr>
            <p:cNvPr id="14" name="Line 19"/>
            <p:cNvSpPr>
              <a:spLocks noChangeShapeType="1"/>
            </p:cNvSpPr>
            <p:nvPr/>
          </p:nvSpPr>
          <p:spPr bwMode="auto">
            <a:xfrm>
              <a:off x="0" y="1745"/>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sp>
          <p:nvSpPr>
            <p:cNvPr id="15" name="Line 20"/>
            <p:cNvSpPr>
              <a:spLocks noChangeShapeType="1"/>
            </p:cNvSpPr>
            <p:nvPr/>
          </p:nvSpPr>
          <p:spPr bwMode="auto">
            <a:xfrm>
              <a:off x="0" y="2183"/>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sp>
          <p:nvSpPr>
            <p:cNvPr id="16" name="Line 21"/>
            <p:cNvSpPr>
              <a:spLocks noChangeShapeType="1"/>
            </p:cNvSpPr>
            <p:nvPr/>
          </p:nvSpPr>
          <p:spPr bwMode="auto">
            <a:xfrm>
              <a:off x="0" y="2624"/>
              <a:ext cx="11978" cy="0"/>
            </a:xfrm>
            <a:prstGeom prst="line">
              <a:avLst/>
            </a:prstGeom>
            <a:noFill/>
            <a:ln w="127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eaLnBrk="1" fontAlgn="auto" hangingPunct="1">
                <a:spcBef>
                  <a:spcPts val="0"/>
                </a:spcBef>
                <a:spcAft>
                  <a:spcPts val="0"/>
                </a:spcAft>
                <a:defRPr/>
              </a:pPr>
              <a:endParaRPr lang="en-US">
                <a:latin typeface="+mn-lt"/>
                <a:ea typeface="+mn-ea"/>
              </a:endParaRPr>
            </a:p>
          </p:txBody>
        </p:sp>
      </p:grpSp>
      <p:grpSp>
        <p:nvGrpSpPr>
          <p:cNvPr id="17" name="Group 22"/>
          <p:cNvGrpSpPr>
            <a:grpSpLocks noChangeAspect="1"/>
          </p:cNvGrpSpPr>
          <p:nvPr/>
        </p:nvGrpSpPr>
        <p:grpSpPr bwMode="auto">
          <a:xfrm>
            <a:off x="870790" y="2206031"/>
            <a:ext cx="10448925" cy="3196537"/>
            <a:chOff x="0" y="-200"/>
            <a:chExt cx="11978" cy="4166"/>
          </a:xfrm>
        </p:grpSpPr>
        <p:sp>
          <p:nvSpPr>
            <p:cNvPr id="18" name="Line 23"/>
            <p:cNvSpPr>
              <a:spLocks noChangeShapeType="1"/>
            </p:cNvSpPr>
            <p:nvPr/>
          </p:nvSpPr>
          <p:spPr bwMode="auto">
            <a:xfrm>
              <a:off x="0" y="-200"/>
              <a:ext cx="11978" cy="0"/>
            </a:xfrm>
            <a:prstGeom prst="line">
              <a:avLst/>
            </a:prstGeom>
            <a:noFill/>
            <a:ln w="25400">
              <a:solidFill>
                <a:schemeClr val="tx1">
                  <a:lumMod val="75000"/>
                </a:schemeClr>
              </a:solidFill>
              <a:miter lim="800000"/>
              <a:headEnd/>
              <a:tailEnd/>
            </a:ln>
            <a:extLst>
              <a:ext uri="{909E8E84-426E-40dd-AFC4-6F175D3DCCD1}">
                <a14:hiddenFill xmlns:a14="http://schemas.microsoft.com/office/drawing/2010/main">
                  <a:noFill/>
                </a14:hiddenFill>
              </a:ext>
            </a:extLst>
          </p:spPr>
          <p:txBody>
            <a:bodyPr lIns="0" tIns="0" rIns="0" bIns="0"/>
            <a:lstStyle/>
            <a:p>
              <a:pPr eaLnBrk="1" fontAlgn="auto" hangingPunct="1">
                <a:spcBef>
                  <a:spcPts val="0"/>
                </a:spcBef>
                <a:spcAft>
                  <a:spcPts val="0"/>
                </a:spcAft>
                <a:defRPr/>
              </a:pPr>
              <a:endParaRPr lang="id-ID">
                <a:latin typeface="+mn-lt"/>
                <a:ea typeface="+mn-ea"/>
              </a:endParaRPr>
            </a:p>
          </p:txBody>
        </p:sp>
        <p:sp>
          <p:nvSpPr>
            <p:cNvPr id="20" name="Line 24"/>
            <p:cNvSpPr>
              <a:spLocks noChangeShapeType="1"/>
            </p:cNvSpPr>
            <p:nvPr/>
          </p:nvSpPr>
          <p:spPr bwMode="auto">
            <a:xfrm>
              <a:off x="0" y="432"/>
              <a:ext cx="11978" cy="0"/>
            </a:xfrm>
            <a:prstGeom prst="line">
              <a:avLst/>
            </a:prstGeom>
            <a:noFill/>
            <a:ln w="25400">
              <a:solidFill>
                <a:schemeClr val="tx1">
                  <a:lumMod val="75000"/>
                </a:schemeClr>
              </a:solidFill>
              <a:miter lim="800000"/>
              <a:headEnd/>
              <a:tailEnd/>
            </a:ln>
            <a:extLst>
              <a:ext uri="{909E8E84-426E-40dd-AFC4-6F175D3DCCD1}">
                <a14:hiddenFill xmlns:a14="http://schemas.microsoft.com/office/drawing/2010/main">
                  <a:noFill/>
                </a14:hiddenFill>
              </a:ext>
            </a:extLst>
          </p:spPr>
          <p:txBody>
            <a:bodyPr lIns="0" tIns="0" rIns="0" bIns="0"/>
            <a:lstStyle/>
            <a:p>
              <a:pPr eaLnBrk="1" fontAlgn="auto" hangingPunct="1">
                <a:spcBef>
                  <a:spcPts val="0"/>
                </a:spcBef>
                <a:spcAft>
                  <a:spcPts val="0"/>
                </a:spcAft>
                <a:defRPr/>
              </a:pPr>
              <a:endParaRPr lang="id-ID">
                <a:latin typeface="+mn-lt"/>
                <a:ea typeface="+mn-ea"/>
              </a:endParaRPr>
            </a:p>
          </p:txBody>
        </p:sp>
        <p:sp>
          <p:nvSpPr>
            <p:cNvPr id="23" name="Line 25"/>
            <p:cNvSpPr>
              <a:spLocks noChangeShapeType="1"/>
            </p:cNvSpPr>
            <p:nvPr/>
          </p:nvSpPr>
          <p:spPr bwMode="auto">
            <a:xfrm>
              <a:off x="0" y="3966"/>
              <a:ext cx="11978" cy="0"/>
            </a:xfrm>
            <a:prstGeom prst="line">
              <a:avLst/>
            </a:prstGeom>
            <a:noFill/>
            <a:ln w="25400">
              <a:solidFill>
                <a:schemeClr val="bg1">
                  <a:lumMod val="50000"/>
                </a:schemeClr>
              </a:solidFill>
              <a:miter lim="800000"/>
              <a:headEnd/>
              <a:tailEnd/>
            </a:ln>
            <a:extLst>
              <a:ext uri="{909E8E84-426E-40dd-AFC4-6F175D3DCCD1}">
                <a14:hiddenFill xmlns:a14="http://schemas.microsoft.com/office/drawing/2010/main">
                  <a:noFill/>
                </a14:hiddenFill>
              </a:ext>
            </a:extLst>
          </p:spPr>
          <p:txBody>
            <a:bodyPr lIns="0" tIns="0" rIns="0" bIns="0"/>
            <a:lstStyle/>
            <a:p>
              <a:pPr eaLnBrk="1" fontAlgn="auto" hangingPunct="1">
                <a:spcBef>
                  <a:spcPts val="0"/>
                </a:spcBef>
                <a:spcAft>
                  <a:spcPts val="0"/>
                </a:spcAft>
                <a:defRPr/>
              </a:pPr>
              <a:endParaRPr lang="id-ID">
                <a:latin typeface="+mn-lt"/>
                <a:ea typeface="+mn-ea"/>
              </a:endParaRPr>
            </a:p>
          </p:txBody>
        </p:sp>
      </p:grpSp>
      <p:sp>
        <p:nvSpPr>
          <p:cNvPr id="24" name="Rectangle 26"/>
          <p:cNvSpPr>
            <a:spLocks noChangeAspect="1"/>
          </p:cNvSpPr>
          <p:nvPr/>
        </p:nvSpPr>
        <p:spPr bwMode="auto">
          <a:xfrm>
            <a:off x="1218950" y="1607885"/>
            <a:ext cx="17240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lnSpc>
                <a:spcPct val="190000"/>
              </a:lnSpc>
              <a:spcBef>
                <a:spcPts val="0"/>
              </a:spcBef>
              <a:spcAft>
                <a:spcPts val="0"/>
              </a:spcAft>
              <a:defRPr/>
            </a:pPr>
            <a:r>
              <a:rPr lang="id-ID" sz="1200" b="1" dirty="0" smtClean="0">
                <a:solidFill>
                  <a:schemeClr val="bg1"/>
                </a:solidFill>
                <a:latin typeface="+mn-lt"/>
                <a:ea typeface="Roboto" panose="02000000000000000000" pitchFamily="2" charset="0"/>
                <a:cs typeface="Lato Regular" charset="0"/>
                <a:sym typeface="Lato Regular" charset="0"/>
              </a:rPr>
              <a:t> </a:t>
            </a:r>
            <a:r>
              <a:rPr lang="id-ID" sz="1200" b="1" dirty="0">
                <a:solidFill>
                  <a:schemeClr val="bg1"/>
                </a:solidFill>
                <a:latin typeface="+mn-lt"/>
                <a:ea typeface="Roboto" panose="02000000000000000000" pitchFamily="2" charset="0"/>
                <a:cs typeface="Lato Regular" charset="0"/>
                <a:sym typeface="Lato Regular" charset="0"/>
              </a:rPr>
              <a:t>NAME</a:t>
            </a:r>
            <a:endParaRPr lang="en-US" sz="1200" b="1" dirty="0">
              <a:solidFill>
                <a:schemeClr val="bg1"/>
              </a:solidFill>
              <a:latin typeface="+mn-lt"/>
              <a:ea typeface="Roboto" panose="02000000000000000000" pitchFamily="2" charset="0"/>
              <a:cs typeface="Lato Regular" charset="0"/>
              <a:sym typeface="Lato Regular"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Headline Artist </a:t>
            </a:r>
            <a:endParaRPr lang="en-US" sz="1150" dirty="0">
              <a:solidFill>
                <a:schemeClr val="bg1">
                  <a:lumMod val="9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Headline Artist</a:t>
            </a: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Headline Artist	</a:t>
            </a:r>
            <a:endParaRPr lang="en-US" sz="1150" dirty="0">
              <a:solidFill>
                <a:schemeClr val="bg1">
                  <a:lumMod val="9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Sound and Stage</a:t>
            </a:r>
            <a:endParaRPr lang="en-US" sz="1150" dirty="0">
              <a:solidFill>
                <a:schemeClr val="bg1">
                  <a:lumMod val="95000"/>
                </a:schemeClr>
              </a:solidFill>
              <a:latin typeface="+mn-lt"/>
              <a:ea typeface="Roboto" panose="02000000000000000000" pitchFamily="2" charset="0"/>
              <a:cs typeface="Lato Light" charset="0"/>
              <a:sym typeface="Lato Light" charset="0"/>
            </a:endParaRPr>
          </a:p>
        </p:txBody>
      </p:sp>
      <p:sp>
        <p:nvSpPr>
          <p:cNvPr id="25" name="Rectangle 27"/>
          <p:cNvSpPr>
            <a:spLocks noChangeAspect="1"/>
          </p:cNvSpPr>
          <p:nvPr/>
        </p:nvSpPr>
        <p:spPr bwMode="auto">
          <a:xfrm>
            <a:off x="4387940" y="1607885"/>
            <a:ext cx="17240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lnSpc>
                <a:spcPct val="190000"/>
              </a:lnSpc>
              <a:spcBef>
                <a:spcPts val="0"/>
              </a:spcBef>
              <a:spcAft>
                <a:spcPts val="0"/>
              </a:spcAft>
              <a:defRPr/>
            </a:pPr>
            <a:r>
              <a:rPr lang="id-ID" sz="1200" b="1" dirty="0">
                <a:solidFill>
                  <a:schemeClr val="tx2"/>
                </a:solidFill>
                <a:latin typeface="+mn-lt"/>
                <a:ea typeface="Roboto" panose="02000000000000000000" pitchFamily="2" charset="0"/>
                <a:cs typeface="Lato Regular" charset="0"/>
                <a:sym typeface="Lato Regular" charset="0"/>
              </a:rPr>
              <a:t>DESCRIPTION</a:t>
            </a:r>
            <a:endParaRPr lang="en-US" sz="1200" b="1" dirty="0">
              <a:solidFill>
                <a:schemeClr val="tx2"/>
              </a:solidFill>
              <a:latin typeface="+mn-lt"/>
              <a:ea typeface="Roboto" panose="02000000000000000000" pitchFamily="2" charset="0"/>
              <a:cs typeface="Lato Regular" charset="0"/>
              <a:sym typeface="Lato Regular" charset="0"/>
            </a:endParaRP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Martha Munizzi and Band</a:t>
            </a:r>
            <a:endParaRPr lang="en-US" sz="1150" dirty="0">
              <a:solidFill>
                <a:schemeClr val="bg1">
                  <a:lumMod val="6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Papa San and Band</a:t>
            </a: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Carlene Davis</a:t>
            </a: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Rios Entertainment Services</a:t>
            </a:r>
          </a:p>
        </p:txBody>
      </p:sp>
      <p:sp>
        <p:nvSpPr>
          <p:cNvPr id="26" name="Rectangle 28"/>
          <p:cNvSpPr>
            <a:spLocks noChangeAspect="1"/>
          </p:cNvSpPr>
          <p:nvPr/>
        </p:nvSpPr>
        <p:spPr bwMode="auto">
          <a:xfrm>
            <a:off x="7018767" y="1533172"/>
            <a:ext cx="14192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lnSpc>
                <a:spcPct val="190000"/>
              </a:lnSpc>
              <a:spcBef>
                <a:spcPts val="0"/>
              </a:spcBef>
              <a:spcAft>
                <a:spcPts val="0"/>
              </a:spcAft>
              <a:defRPr/>
            </a:pPr>
            <a:r>
              <a:rPr lang="id-ID" sz="1200" b="1" dirty="0" smtClean="0">
                <a:solidFill>
                  <a:schemeClr val="bg1"/>
                </a:solidFill>
                <a:latin typeface="+mn-lt"/>
                <a:ea typeface="Roboto" panose="02000000000000000000" pitchFamily="2" charset="0"/>
                <a:cs typeface="Lato Regular" charset="0"/>
                <a:sym typeface="Lato Regular" charset="0"/>
              </a:rPr>
              <a:t>COST</a:t>
            </a:r>
            <a:endParaRPr lang="en-US" sz="1200" b="1" dirty="0">
              <a:solidFill>
                <a:schemeClr val="bg1"/>
              </a:solidFill>
              <a:latin typeface="+mn-lt"/>
              <a:ea typeface="Roboto" panose="02000000000000000000" pitchFamily="2" charset="0"/>
              <a:cs typeface="Lato Regular" charset="0"/>
              <a:sym typeface="Lato Regular"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$15,000</a:t>
            </a:r>
            <a:endParaRPr lang="en-US" sz="1150" dirty="0">
              <a:solidFill>
                <a:schemeClr val="bg1">
                  <a:lumMod val="9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$10,000</a:t>
            </a:r>
            <a:endParaRPr lang="en-US" sz="1150" dirty="0">
              <a:solidFill>
                <a:schemeClr val="bg1">
                  <a:lumMod val="9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$10,000</a:t>
            </a:r>
            <a:endParaRPr lang="en-US" sz="1150" dirty="0">
              <a:solidFill>
                <a:schemeClr val="bg1">
                  <a:lumMod val="9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95000"/>
                  </a:schemeClr>
                </a:solidFill>
                <a:latin typeface="+mn-lt"/>
                <a:ea typeface="Roboto" panose="02000000000000000000" pitchFamily="2" charset="0"/>
                <a:cs typeface="Lato Light" charset="0"/>
                <a:sym typeface="Lato Light" charset="0"/>
              </a:rPr>
              <a:t>$38,600</a:t>
            </a:r>
            <a:endParaRPr lang="en-US" sz="1150" dirty="0">
              <a:solidFill>
                <a:schemeClr val="bg1">
                  <a:lumMod val="95000"/>
                </a:schemeClr>
              </a:solidFill>
              <a:latin typeface="+mn-lt"/>
              <a:ea typeface="Roboto" panose="02000000000000000000" pitchFamily="2" charset="0"/>
              <a:cs typeface="Lato Light" charset="0"/>
              <a:sym typeface="Lato Light" charset="0"/>
            </a:endParaRPr>
          </a:p>
        </p:txBody>
      </p:sp>
      <p:sp>
        <p:nvSpPr>
          <p:cNvPr id="27" name="Rectangle 29"/>
          <p:cNvSpPr>
            <a:spLocks noChangeAspect="1"/>
          </p:cNvSpPr>
          <p:nvPr/>
        </p:nvSpPr>
        <p:spPr bwMode="auto">
          <a:xfrm>
            <a:off x="9072314" y="1533172"/>
            <a:ext cx="14192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eaLnBrk="1" fontAlgn="auto" hangingPunct="1">
              <a:lnSpc>
                <a:spcPct val="190000"/>
              </a:lnSpc>
              <a:spcBef>
                <a:spcPts val="0"/>
              </a:spcBef>
              <a:spcAft>
                <a:spcPts val="0"/>
              </a:spcAft>
              <a:defRPr/>
            </a:pPr>
            <a:r>
              <a:rPr lang="id-ID" sz="1200" b="1" dirty="0" smtClean="0">
                <a:solidFill>
                  <a:schemeClr val="tx2"/>
                </a:solidFill>
                <a:latin typeface="+mn-lt"/>
                <a:ea typeface="Roboto" panose="02000000000000000000" pitchFamily="2" charset="0"/>
                <a:cs typeface="Lato Regular" charset="0"/>
                <a:sym typeface="Lato Regular" charset="0"/>
              </a:rPr>
              <a:t>Sponsorship Needed</a:t>
            </a:r>
            <a:endParaRPr lang="en-US" sz="1200" b="1" dirty="0">
              <a:solidFill>
                <a:schemeClr val="tx2"/>
              </a:solidFill>
              <a:latin typeface="+mn-lt"/>
              <a:ea typeface="Roboto" panose="02000000000000000000" pitchFamily="2" charset="0"/>
              <a:cs typeface="Lato Regular" charset="0"/>
              <a:sym typeface="Lato Regular" charset="0"/>
            </a:endParaRP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$12,000</a:t>
            </a:r>
            <a:endParaRPr lang="en-US" sz="1150" dirty="0">
              <a:solidFill>
                <a:schemeClr val="bg1">
                  <a:lumMod val="6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$7,000</a:t>
            </a:r>
            <a:endParaRPr lang="en-US" sz="1150" dirty="0">
              <a:solidFill>
                <a:schemeClr val="bg1">
                  <a:lumMod val="6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$7,000</a:t>
            </a:r>
            <a:endParaRPr lang="en-US" sz="1150" dirty="0">
              <a:solidFill>
                <a:schemeClr val="bg1">
                  <a:lumMod val="65000"/>
                </a:schemeClr>
              </a:solidFill>
              <a:latin typeface="+mn-lt"/>
              <a:ea typeface="Roboto" panose="02000000000000000000" pitchFamily="2" charset="0"/>
              <a:cs typeface="Lato Light" charset="0"/>
              <a:sym typeface="Lato Light" charset="0"/>
            </a:endParaRPr>
          </a:p>
          <a:p>
            <a:pPr eaLnBrk="1" fontAlgn="auto" hangingPunct="1">
              <a:lnSpc>
                <a:spcPct val="190000"/>
              </a:lnSpc>
              <a:spcBef>
                <a:spcPts val="0"/>
              </a:spcBef>
              <a:spcAft>
                <a:spcPts val="0"/>
              </a:spcAft>
              <a:defRPr/>
            </a:pPr>
            <a:r>
              <a:rPr lang="en-US" sz="1150" dirty="0" smtClean="0">
                <a:solidFill>
                  <a:schemeClr val="bg1">
                    <a:lumMod val="65000"/>
                  </a:schemeClr>
                </a:solidFill>
                <a:latin typeface="+mn-lt"/>
                <a:ea typeface="Roboto" panose="02000000000000000000" pitchFamily="2" charset="0"/>
                <a:cs typeface="Lato Light" charset="0"/>
                <a:sym typeface="Lato Light" charset="0"/>
              </a:rPr>
              <a:t>$25,000</a:t>
            </a:r>
            <a:endParaRPr lang="en-US" sz="1150" dirty="0">
              <a:solidFill>
                <a:schemeClr val="bg1">
                  <a:lumMod val="65000"/>
                </a:schemeClr>
              </a:solidFill>
              <a:latin typeface="+mn-lt"/>
              <a:ea typeface="Roboto" panose="02000000000000000000" pitchFamily="2" charset="0"/>
              <a:cs typeface="Lato Light" charset="0"/>
              <a:sym typeface="Lato Light" charset="0"/>
            </a:endParaRPr>
          </a:p>
        </p:txBody>
      </p:sp>
      <p:sp>
        <p:nvSpPr>
          <p:cNvPr id="28" name="TextBox 27"/>
          <p:cNvSpPr txBox="1"/>
          <p:nvPr/>
        </p:nvSpPr>
        <p:spPr>
          <a:xfrm>
            <a:off x="637119" y="1385693"/>
            <a:ext cx="10721975" cy="421072"/>
          </a:xfrm>
          <a:prstGeom prst="rect">
            <a:avLst/>
          </a:prstGeom>
          <a:noFill/>
        </p:spPr>
        <p:txBody>
          <a:bodyPr rIns="144000" bIns="36000">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1" hangingPunct="1"/>
            <a:r>
              <a:rPr lang="en-US" sz="1100" dirty="0" smtClean="0">
                <a:solidFill>
                  <a:srgbClr val="7E7E7E"/>
                </a:solidFill>
                <a:cs typeface="Roboto" charset="0"/>
              </a:rPr>
              <a:t>Fun In The Son NYC is looking for Sponsorship to defray specific cost associated with the Event Production, Sponsoring any of the remaining items can be done in three different ways. The Gold Sponsor, Silver Sponsor or The Bronze Sponsor Levels  </a:t>
            </a:r>
            <a:endParaRPr lang="en-US" sz="1100" dirty="0">
              <a:solidFill>
                <a:srgbClr val="7E7E7E"/>
              </a:solidFill>
              <a:cs typeface="Roboto" charset="0"/>
            </a:endParaRPr>
          </a:p>
        </p:txBody>
      </p:sp>
      <p:sp>
        <p:nvSpPr>
          <p:cNvPr id="30" name="TextBox 29"/>
          <p:cNvSpPr txBox="1"/>
          <p:nvPr/>
        </p:nvSpPr>
        <p:spPr>
          <a:xfrm>
            <a:off x="3236913" y="511175"/>
            <a:ext cx="5162550" cy="646113"/>
          </a:xfrm>
          <a:prstGeom prst="rect">
            <a:avLst/>
          </a:prstGeom>
          <a:noFill/>
        </p:spPr>
        <p:txBody>
          <a:bodyPr>
            <a:spAutoFit/>
          </a:bodyPr>
          <a:lstStyle/>
          <a:p>
            <a:pPr algn="ctr" eaLnBrk="1" fontAlgn="auto" hangingPunct="1">
              <a:spcBef>
                <a:spcPts val="0"/>
              </a:spcBef>
              <a:spcAft>
                <a:spcPts val="0"/>
              </a:spcAft>
              <a:defRPr/>
            </a:pPr>
            <a:r>
              <a:rPr lang="id-ID" sz="3600" dirty="0" smtClean="0">
                <a:solidFill>
                  <a:schemeClr val="bg2">
                    <a:lumMod val="10000"/>
                  </a:schemeClr>
                </a:solidFill>
                <a:latin typeface="+mn-lt"/>
                <a:ea typeface="+mn-ea"/>
              </a:rPr>
              <a:t>Partnering Opportunity</a:t>
            </a:r>
            <a:endParaRPr lang="id-ID" sz="3600" dirty="0">
              <a:solidFill>
                <a:schemeClr val="bg2">
                  <a:lumMod val="10000"/>
                </a:schemeClr>
              </a:solidFill>
              <a:latin typeface="+mn-lt"/>
              <a:ea typeface="+mn-ea"/>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40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1" fill="hold" grpId="0" nodeType="withEffect">
                                  <p:stCondLst>
                                    <p:cond delay="400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22" presetClass="entr" presetSubtype="4" fill="hold" grpId="0" nodeType="withEffect">
                                  <p:stCondLst>
                                    <p:cond delay="400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1" fill="hold" grpId="0" nodeType="withEffect">
                                  <p:stCondLst>
                                    <p:cond delay="400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par>
                                <p:cTn id="25" presetID="22" presetClass="entr" presetSubtype="1" fill="hold" grpId="0" nodeType="withEffect">
                                  <p:stCondLst>
                                    <p:cond delay="400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grpId="0" nodeType="withEffect">
                                  <p:stCondLst>
                                    <p:cond delay="400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grpId="0" nodeType="withEffect">
                                  <p:stCondLst>
                                    <p:cond delay="400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par>
                                <p:cTn id="34" presetID="2" presetClass="entr" presetSubtype="2" fill="hold" grpId="0" nodeType="withEffect">
                                  <p:stCondLst>
                                    <p:cond delay="250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1+#ppt_w/2"/>
                                          </p:val>
                                        </p:tav>
                                        <p:tav tm="100000">
                                          <p:val>
                                            <p:strVal val="#ppt_x"/>
                                          </p:val>
                                        </p:tav>
                                      </p:tavLst>
                                    </p:anim>
                                    <p:anim calcmode="lin" valueType="num">
                                      <p:cBhvr additive="base">
                                        <p:cTn id="37" dur="500" fill="hold"/>
                                        <p:tgtEl>
                                          <p:spTgt spid="28"/>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50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utoUpdateAnimBg="0"/>
      <p:bldP spid="25" grpId="0" autoUpdateAnimBg="0"/>
      <p:bldP spid="26" grpId="0" autoUpdateAnimBg="0"/>
      <p:bldP spid="27" grpId="0" autoUpdateAnimBg="0"/>
      <p:bldP spid="28" grpId="0"/>
      <p:bldP spid="30" grpId="0"/>
    </p:bldLst>
  </p:timing>
</p:sld>
</file>

<file path=ppt/theme/theme1.xml><?xml version="1.0" encoding="utf-8"?>
<a:theme xmlns:a="http://schemas.openxmlformats.org/drawingml/2006/main" name="Office Theme">
  <a:themeElements>
    <a:clrScheme name="Omoa Colored">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lean" id="{A3202C73-6F53-4A3A-8BCF-D8A5A4DB868C}" vid="{83D7AFCC-99D8-481D-8B43-2638E3084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7618560</TotalTime>
  <Words>1625</Words>
  <Application>Microsoft Macintosh PowerPoint</Application>
  <PresentationFormat>Custom</PresentationFormat>
  <Paragraphs>154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Dedi Juniadi</dc:creator>
  <cp:lastModifiedBy>NTT</cp:lastModifiedBy>
  <cp:revision>762</cp:revision>
  <dcterms:created xsi:type="dcterms:W3CDTF">2014-12-11T03:26:23Z</dcterms:created>
  <dcterms:modified xsi:type="dcterms:W3CDTF">2016-02-11T23:20:14Z</dcterms:modified>
</cp:coreProperties>
</file>